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240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FE13C0AC-A45B-411D-BEBA-DB6FE167D2AF}"/>
    <pc:docChg chg="custSel modSld">
      <pc:chgData name="Arnold, Geoffrey" userId="84df3a83-fb20-4e73-a9fb-16fe3fc1bec7" providerId="ADAL" clId="{FE13C0AC-A45B-411D-BEBA-DB6FE167D2AF}" dt="2024-09-12T17:47:30.520" v="37" actId="20577"/>
      <pc:docMkLst>
        <pc:docMk/>
      </pc:docMkLst>
      <pc:sldChg chg="delSp modSp mod">
        <pc:chgData name="Arnold, Geoffrey" userId="84df3a83-fb20-4e73-a9fb-16fe3fc1bec7" providerId="ADAL" clId="{FE13C0AC-A45B-411D-BEBA-DB6FE167D2AF}" dt="2024-09-12T17:47:30.520" v="37" actId="20577"/>
        <pc:sldMkLst>
          <pc:docMk/>
          <pc:sldMk cId="0" sldId="275"/>
        </pc:sldMkLst>
        <pc:spChg chg="mod">
          <ac:chgData name="Arnold, Geoffrey" userId="84df3a83-fb20-4e73-a9fb-16fe3fc1bec7" providerId="ADAL" clId="{FE13C0AC-A45B-411D-BEBA-DB6FE167D2AF}" dt="2024-09-12T17:47:08.554" v="35" actId="14100"/>
          <ac:spMkLst>
            <pc:docMk/>
            <pc:sldMk cId="0" sldId="275"/>
            <ac:spMk id="46" creationId="{00000000-0000-0000-0000-000000000000}"/>
          </ac:spMkLst>
        </pc:spChg>
        <pc:spChg chg="mod">
          <ac:chgData name="Arnold, Geoffrey" userId="84df3a83-fb20-4e73-a9fb-16fe3fc1bec7" providerId="ADAL" clId="{FE13C0AC-A45B-411D-BEBA-DB6FE167D2AF}" dt="2024-09-12T17:47:30.520" v="37" actId="20577"/>
          <ac:spMkLst>
            <pc:docMk/>
            <pc:sldMk cId="0" sldId="275"/>
            <ac:spMk id="47" creationId="{00000000-0000-0000-0000-000000000000}"/>
          </ac:spMkLst>
        </pc:spChg>
        <pc:spChg chg="del mod">
          <ac:chgData name="Arnold, Geoffrey" userId="84df3a83-fb20-4e73-a9fb-16fe3fc1bec7" providerId="ADAL" clId="{FE13C0AC-A45B-411D-BEBA-DB6FE167D2AF}" dt="2024-09-12T17:46:10.516" v="22"/>
          <ac:spMkLst>
            <pc:docMk/>
            <pc:sldMk cId="0" sldId="275"/>
            <ac:spMk id="48" creationId="{00000000-0000-0000-0000-000000000000}"/>
          </ac:spMkLst>
        </pc:spChg>
        <pc:spChg chg="del">
          <ac:chgData name="Arnold, Geoffrey" userId="84df3a83-fb20-4e73-a9fb-16fe3fc1bec7" providerId="ADAL" clId="{FE13C0AC-A45B-411D-BEBA-DB6FE167D2AF}" dt="2024-09-12T17:45:35.227" v="0" actId="478"/>
          <ac:spMkLst>
            <pc:docMk/>
            <pc:sldMk cId="0" sldId="275"/>
            <ac:spMk id="49" creationId="{00000000-0000-0000-0000-000000000000}"/>
          </ac:spMkLst>
        </pc:spChg>
        <pc:spChg chg="del">
          <ac:chgData name="Arnold, Geoffrey" userId="84df3a83-fb20-4e73-a9fb-16fe3fc1bec7" providerId="ADAL" clId="{FE13C0AC-A45B-411D-BEBA-DB6FE167D2AF}" dt="2024-09-12T17:45:40.394" v="3" actId="478"/>
          <ac:spMkLst>
            <pc:docMk/>
            <pc:sldMk cId="0" sldId="275"/>
            <ac:spMk id="50" creationId="{00000000-0000-0000-0000-000000000000}"/>
          </ac:spMkLst>
        </pc:spChg>
        <pc:spChg chg="del">
          <ac:chgData name="Arnold, Geoffrey" userId="84df3a83-fb20-4e73-a9fb-16fe3fc1bec7" providerId="ADAL" clId="{FE13C0AC-A45B-411D-BEBA-DB6FE167D2AF}" dt="2024-09-12T17:45:36.692" v="2" actId="478"/>
          <ac:spMkLst>
            <pc:docMk/>
            <pc:sldMk cId="0" sldId="275"/>
            <ac:spMk id="51" creationId="{00000000-0000-0000-0000-000000000000}"/>
          </ac:spMkLst>
        </pc:spChg>
        <pc:spChg chg="del">
          <ac:chgData name="Arnold, Geoffrey" userId="84df3a83-fb20-4e73-a9fb-16fe3fc1bec7" providerId="ADAL" clId="{FE13C0AC-A45B-411D-BEBA-DB6FE167D2AF}" dt="2024-09-12T17:45:36.128" v="1" actId="478"/>
          <ac:spMkLst>
            <pc:docMk/>
            <pc:sldMk cId="0" sldId="275"/>
            <ac:spMk id="52" creationId="{00000000-0000-0000-0000-000000000000}"/>
          </ac:spMkLst>
        </pc:spChg>
        <pc:spChg chg="del">
          <ac:chgData name="Arnold, Geoffrey" userId="84df3a83-fb20-4e73-a9fb-16fe3fc1bec7" providerId="ADAL" clId="{FE13C0AC-A45B-411D-BEBA-DB6FE167D2AF}" dt="2024-09-12T17:46:28.656" v="28" actId="478"/>
          <ac:spMkLst>
            <pc:docMk/>
            <pc:sldMk cId="0" sldId="275"/>
            <ac:spMk id="53" creationId="{00000000-0000-0000-0000-000000000000}"/>
          </ac:spMkLst>
        </pc:spChg>
        <pc:spChg chg="del">
          <ac:chgData name="Arnold, Geoffrey" userId="84df3a83-fb20-4e73-a9fb-16fe3fc1bec7" providerId="ADAL" clId="{FE13C0AC-A45B-411D-BEBA-DB6FE167D2AF}" dt="2024-09-12T17:46:30.138" v="29" actId="478"/>
          <ac:spMkLst>
            <pc:docMk/>
            <pc:sldMk cId="0" sldId="275"/>
            <ac:spMk id="5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54045" y="1128626"/>
            <a:ext cx="3196008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53585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54045" y="1128626"/>
            <a:ext cx="3196008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3694" y="3078305"/>
            <a:ext cx="16918940" cy="3755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53585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30.png"/><Relationship Id="rId3" Type="http://schemas.openxmlformats.org/officeDocument/2006/relationships/image" Target="../media/image22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17" Type="http://schemas.openxmlformats.org/officeDocument/2006/relationships/image" Target="../media/image29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23" Type="http://schemas.openxmlformats.org/officeDocument/2006/relationships/image" Target="../media/image35.png"/><Relationship Id="rId10" Type="http://schemas.openxmlformats.org/officeDocument/2006/relationships/image" Target="../media/image21.png"/><Relationship Id="rId19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6.png"/><Relationship Id="rId4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3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4.png"/><Relationship Id="rId7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834" y="10803724"/>
            <a:ext cx="26301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CC-BY-SA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28749" y="3864352"/>
            <a:ext cx="4147185" cy="4789170"/>
          </a:xfrm>
          <a:custGeom>
            <a:avLst/>
            <a:gdLst/>
            <a:ahLst/>
            <a:cxnLst/>
            <a:rect l="l" t="t" r="r" b="b"/>
            <a:pathLst>
              <a:path w="4147184" h="4789170">
                <a:moveTo>
                  <a:pt x="2073570" y="0"/>
                </a:moveTo>
                <a:lnTo>
                  <a:pt x="0" y="1197175"/>
                </a:lnTo>
                <a:lnTo>
                  <a:pt x="1" y="3591524"/>
                </a:lnTo>
                <a:lnTo>
                  <a:pt x="2073570" y="4788698"/>
                </a:lnTo>
                <a:lnTo>
                  <a:pt x="4147130" y="3591524"/>
                </a:lnTo>
                <a:lnTo>
                  <a:pt x="4147130" y="1197175"/>
                </a:lnTo>
                <a:lnTo>
                  <a:pt x="207357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01253" y="4063543"/>
            <a:ext cx="3802129" cy="4390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65357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84562" y="596531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8"/>
                </a:lnTo>
                <a:lnTo>
                  <a:pt x="250061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84562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19858" y="544418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8"/>
                </a:lnTo>
                <a:lnTo>
                  <a:pt x="0" y="151587"/>
                </a:lnTo>
                <a:lnTo>
                  <a:pt x="12449" y="190699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9"/>
                </a:lnTo>
                <a:lnTo>
                  <a:pt x="262515" y="151587"/>
                </a:lnTo>
                <a:lnTo>
                  <a:pt x="262515" y="110928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08066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03767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4" y="0"/>
                </a:moveTo>
                <a:lnTo>
                  <a:pt x="110924" y="0"/>
                </a:lnTo>
                <a:lnTo>
                  <a:pt x="71811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1" y="250066"/>
                </a:lnTo>
                <a:lnTo>
                  <a:pt x="110924" y="262514"/>
                </a:lnTo>
                <a:lnTo>
                  <a:pt x="151584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7" y="12447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38113" y="423748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5"/>
                </a:lnTo>
                <a:lnTo>
                  <a:pt x="225164" y="225169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19858" y="634961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80654" y="596531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65357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23261" y="605471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4" y="0"/>
                </a:moveTo>
                <a:lnTo>
                  <a:pt x="110924" y="0"/>
                </a:lnTo>
                <a:lnTo>
                  <a:pt x="71811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1" y="250066"/>
                </a:lnTo>
                <a:lnTo>
                  <a:pt x="110924" y="262514"/>
                </a:lnTo>
                <a:lnTo>
                  <a:pt x="151584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8"/>
                </a:lnTo>
                <a:lnTo>
                  <a:pt x="250061" y="71816"/>
                </a:lnTo>
                <a:lnTo>
                  <a:pt x="225167" y="37344"/>
                </a:lnTo>
                <a:lnTo>
                  <a:pt x="190697" y="12448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58122" y="586217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6" y="0"/>
                </a:moveTo>
                <a:lnTo>
                  <a:pt x="110928" y="0"/>
                </a:lnTo>
                <a:lnTo>
                  <a:pt x="71816" y="12448"/>
                </a:lnTo>
                <a:lnTo>
                  <a:pt x="37344" y="37344"/>
                </a:lnTo>
                <a:lnTo>
                  <a:pt x="12448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8" y="190698"/>
                </a:lnTo>
                <a:lnTo>
                  <a:pt x="37344" y="225170"/>
                </a:lnTo>
                <a:lnTo>
                  <a:pt x="71816" y="250066"/>
                </a:lnTo>
                <a:lnTo>
                  <a:pt x="110928" y="262514"/>
                </a:lnTo>
                <a:lnTo>
                  <a:pt x="151586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7" y="12448"/>
                </a:lnTo>
                <a:lnTo>
                  <a:pt x="151586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61051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80654" y="65875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37723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81268" y="53614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5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698" y="250065"/>
                </a:lnTo>
                <a:lnTo>
                  <a:pt x="225167" y="225169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40879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72765" y="4702602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78662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642412" y="547803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138113" y="488689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99703" y="574490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92770" y="648028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4" y="0"/>
                </a:moveTo>
                <a:lnTo>
                  <a:pt x="110924" y="0"/>
                </a:lnTo>
                <a:lnTo>
                  <a:pt x="71811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1" y="250065"/>
                </a:lnTo>
                <a:lnTo>
                  <a:pt x="110924" y="262513"/>
                </a:lnTo>
                <a:lnTo>
                  <a:pt x="151584" y="262513"/>
                </a:lnTo>
                <a:lnTo>
                  <a:pt x="190697" y="250065"/>
                </a:lnTo>
                <a:lnTo>
                  <a:pt x="225167" y="225169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7" y="12447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88463" y="588914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93022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022965" y="528776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65572" y="537716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735077" y="580273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230778" y="5211600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933815" y="647180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141628" y="6395638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40062" y="5599702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90809" y="53614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5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698" y="250065"/>
                </a:lnTo>
                <a:lnTo>
                  <a:pt x="225167" y="225169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836161" y="594405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340879" y="586217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81240" y="5716970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8"/>
                </a:lnTo>
                <a:lnTo>
                  <a:pt x="0" y="151587"/>
                </a:lnTo>
                <a:lnTo>
                  <a:pt x="12449" y="190699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9"/>
                </a:lnTo>
                <a:lnTo>
                  <a:pt x="262513" y="151587"/>
                </a:lnTo>
                <a:lnTo>
                  <a:pt x="262513" y="110928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77332" y="606132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8"/>
                </a:lnTo>
                <a:lnTo>
                  <a:pt x="37348" y="37344"/>
                </a:lnTo>
                <a:lnTo>
                  <a:pt x="12449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9" y="71816"/>
                </a:lnTo>
                <a:lnTo>
                  <a:pt x="225175" y="37344"/>
                </a:lnTo>
                <a:lnTo>
                  <a:pt x="190700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93022" y="534791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29171" y="648028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5" y="0"/>
                </a:moveTo>
                <a:lnTo>
                  <a:pt x="110927" y="0"/>
                </a:lnTo>
                <a:lnTo>
                  <a:pt x="71816" y="12447"/>
                </a:lnTo>
                <a:lnTo>
                  <a:pt x="37344" y="37343"/>
                </a:lnTo>
                <a:lnTo>
                  <a:pt x="12448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8" y="190698"/>
                </a:lnTo>
                <a:lnTo>
                  <a:pt x="37344" y="225169"/>
                </a:lnTo>
                <a:lnTo>
                  <a:pt x="71816" y="250065"/>
                </a:lnTo>
                <a:lnTo>
                  <a:pt x="110927" y="262513"/>
                </a:lnTo>
                <a:lnTo>
                  <a:pt x="151585" y="262513"/>
                </a:lnTo>
                <a:lnTo>
                  <a:pt x="190696" y="250065"/>
                </a:lnTo>
                <a:lnTo>
                  <a:pt x="225166" y="225169"/>
                </a:lnTo>
                <a:lnTo>
                  <a:pt x="250065" y="190698"/>
                </a:lnTo>
                <a:lnTo>
                  <a:pt x="262514" y="151586"/>
                </a:lnTo>
                <a:lnTo>
                  <a:pt x="262514" y="110927"/>
                </a:lnTo>
                <a:lnTo>
                  <a:pt x="250065" y="71815"/>
                </a:lnTo>
                <a:lnTo>
                  <a:pt x="225166" y="37343"/>
                </a:lnTo>
                <a:lnTo>
                  <a:pt x="190696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0971259" y="6688666"/>
            <a:ext cx="24555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8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5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20636" y="1547462"/>
            <a:ext cx="885888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415" dirty="0">
                <a:latin typeface="Trebuchet MS"/>
                <a:cs typeface="Trebuchet MS"/>
              </a:rPr>
              <a:t>Modeling</a:t>
            </a:r>
            <a:r>
              <a:rPr sz="12350" spc="-1305" dirty="0">
                <a:latin typeface="Trebuchet MS"/>
                <a:cs typeface="Trebuchet MS"/>
              </a:rPr>
              <a:t> </a:t>
            </a:r>
            <a:r>
              <a:rPr sz="12350" spc="-780" dirty="0">
                <a:latin typeface="Trebuchet MS"/>
                <a:cs typeface="Trebuchet MS"/>
              </a:rPr>
              <a:t>with</a:t>
            </a:r>
            <a:endParaRPr sz="1235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36708" y="3865346"/>
            <a:ext cx="4130150" cy="47867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80597" y="5542838"/>
            <a:ext cx="221097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84621" y="5212308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27839" y="4380608"/>
            <a:ext cx="221097" cy="221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80597" y="4216226"/>
            <a:ext cx="221097" cy="221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060494" y="4990083"/>
            <a:ext cx="221108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40402" y="5763939"/>
            <a:ext cx="221105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67369" y="5321736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69094" y="6667516"/>
            <a:ext cx="221108" cy="221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932876" y="5034303"/>
            <a:ext cx="221105" cy="2211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11781" y="5428827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57003" y="6228254"/>
            <a:ext cx="221105" cy="2211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02108" y="726855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72598" y="842156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52506" y="8041289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33415" y="8096970"/>
            <a:ext cx="221108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363059" y="6608891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72598" y="6720340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810300" y="8849929"/>
            <a:ext cx="221097" cy="2211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640402" y="7311653"/>
            <a:ext cx="221105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06305" y="7864408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26358" y="7392095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08916" y="5548881"/>
            <a:ext cx="221101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2949" y="5218352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56161" y="4386651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08916" y="4222270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88823" y="499612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68728" y="5769983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95691" y="5327779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97421" y="6673560"/>
            <a:ext cx="221101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61202" y="504034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40101" y="5434869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85329" y="623429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30433" y="7274600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00921" y="8427610"/>
            <a:ext cx="221102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0828" y="8047332"/>
            <a:ext cx="221101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61743" y="8103013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91379" y="6614934"/>
            <a:ext cx="221101" cy="221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0921" y="6726384"/>
            <a:ext cx="221102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38624" y="8855973"/>
            <a:ext cx="221102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68728" y="7317696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4629" y="7870451"/>
            <a:ext cx="221101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54685" y="7398137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14996" y="2783026"/>
            <a:ext cx="68814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latin typeface="Calibri"/>
                <a:cs typeface="Calibri"/>
              </a:rPr>
              <a:t>What </a:t>
            </a:r>
            <a:r>
              <a:rPr sz="4950" spc="15" dirty="0">
                <a:latin typeface="Calibri"/>
                <a:cs typeface="Calibri"/>
              </a:rPr>
              <a:t>are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365" dirty="0">
                <a:latin typeface="Calibri"/>
                <a:cs typeface="Calibri"/>
              </a:rPr>
              <a:t> </a:t>
            </a:r>
            <a:r>
              <a:rPr sz="4950" b="1" spc="125" dirty="0">
                <a:solidFill>
                  <a:srgbClr val="FF7E79"/>
                </a:solidFill>
                <a:latin typeface="Calibri"/>
                <a:cs typeface="Calibri"/>
              </a:rPr>
              <a:t>predictions</a:t>
            </a:r>
            <a:r>
              <a:rPr sz="4950" spc="125" dirty="0">
                <a:latin typeface="Calibri"/>
                <a:cs typeface="Calibri"/>
              </a:rPr>
              <a:t>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254184" y="4161069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  <p:sp>
        <p:nvSpPr>
          <p:cNvPr id="52" name="object 52"/>
          <p:cNvSpPr/>
          <p:nvPr/>
        </p:nvSpPr>
        <p:spPr>
          <a:xfrm>
            <a:off x="15783152" y="6842062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532935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750956" y="5254205"/>
            <a:ext cx="0" cy="627380"/>
          </a:xfrm>
          <a:custGeom>
            <a:avLst/>
            <a:gdLst/>
            <a:ahLst/>
            <a:cxnLst/>
            <a:rect l="l" t="t" r="r" b="b"/>
            <a:pathLst>
              <a:path h="627379">
                <a:moveTo>
                  <a:pt x="0" y="627227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795175" y="5200714"/>
            <a:ext cx="0" cy="128905"/>
          </a:xfrm>
          <a:custGeom>
            <a:avLst/>
            <a:gdLst/>
            <a:ahLst/>
            <a:cxnLst/>
            <a:rect l="l" t="t" r="r" b="b"/>
            <a:pathLst>
              <a:path h="128904">
                <a:moveTo>
                  <a:pt x="0" y="12838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416859" y="7972917"/>
            <a:ext cx="0" cy="877569"/>
          </a:xfrm>
          <a:custGeom>
            <a:avLst/>
            <a:gdLst/>
            <a:ahLst/>
            <a:cxnLst/>
            <a:rect l="l" t="t" r="r" b="b"/>
            <a:pathLst>
              <a:path h="877570">
                <a:moveTo>
                  <a:pt x="0" y="87735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743969" y="8211131"/>
            <a:ext cx="0" cy="289560"/>
          </a:xfrm>
          <a:custGeom>
            <a:avLst/>
            <a:gdLst/>
            <a:ahLst/>
            <a:cxnLst/>
            <a:rect l="l" t="t" r="r" b="b"/>
            <a:pathLst>
              <a:path h="289559">
                <a:moveTo>
                  <a:pt x="0" y="28922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920855" y="8305368"/>
            <a:ext cx="0" cy="661035"/>
          </a:xfrm>
          <a:custGeom>
            <a:avLst/>
            <a:gdLst/>
            <a:ahLst/>
            <a:cxnLst/>
            <a:rect l="l" t="t" r="r" b="b"/>
            <a:pathLst>
              <a:path h="661034">
                <a:moveTo>
                  <a:pt x="0" y="660846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363049" y="7823900"/>
            <a:ext cx="0" cy="334010"/>
          </a:xfrm>
          <a:custGeom>
            <a:avLst/>
            <a:gdLst/>
            <a:ahLst/>
            <a:cxnLst/>
            <a:rect l="l" t="t" r="r" b="b"/>
            <a:pathLst>
              <a:path h="334009">
                <a:moveTo>
                  <a:pt x="0" y="33353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783152" y="7377726"/>
            <a:ext cx="0" cy="1163320"/>
          </a:xfrm>
          <a:custGeom>
            <a:avLst/>
            <a:gdLst/>
            <a:ahLst/>
            <a:cxnLst/>
            <a:rect l="l" t="t" r="r" b="b"/>
            <a:pathLst>
              <a:path h="1163320">
                <a:moveTo>
                  <a:pt x="0" y="116305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473602" y="6721647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21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136911" y="6993890"/>
            <a:ext cx="0" cy="512445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51199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412663" y="6693209"/>
            <a:ext cx="0" cy="702945"/>
          </a:xfrm>
          <a:custGeom>
            <a:avLst/>
            <a:gdLst/>
            <a:ahLst/>
            <a:cxnLst/>
            <a:rect l="l" t="t" r="r" b="b"/>
            <a:pathLst>
              <a:path h="702945">
                <a:moveTo>
                  <a:pt x="0" y="70273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667554" y="6340190"/>
            <a:ext cx="0" cy="85090"/>
          </a:xfrm>
          <a:custGeom>
            <a:avLst/>
            <a:gdLst/>
            <a:ahLst/>
            <a:cxnLst/>
            <a:rect l="l" t="t" r="r" b="b"/>
            <a:pathLst>
              <a:path h="85089">
                <a:moveTo>
                  <a:pt x="0" y="84699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379649" y="5654369"/>
            <a:ext cx="0" cy="1132205"/>
          </a:xfrm>
          <a:custGeom>
            <a:avLst/>
            <a:gdLst/>
            <a:ahLst/>
            <a:cxnLst/>
            <a:rect l="l" t="t" r="r" b="b"/>
            <a:pathLst>
              <a:path h="1132204">
                <a:moveTo>
                  <a:pt x="0" y="113164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822325" y="5544424"/>
            <a:ext cx="0" cy="702945"/>
          </a:xfrm>
          <a:custGeom>
            <a:avLst/>
            <a:gdLst/>
            <a:ahLst/>
            <a:cxnLst/>
            <a:rect l="l" t="t" r="r" b="b"/>
            <a:pathLst>
              <a:path h="702945">
                <a:moveTo>
                  <a:pt x="0" y="702729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277913" y="5439714"/>
            <a:ext cx="0" cy="1402080"/>
          </a:xfrm>
          <a:custGeom>
            <a:avLst/>
            <a:gdLst/>
            <a:ahLst/>
            <a:cxnLst/>
            <a:rect l="l" t="t" r="r" b="b"/>
            <a:pathLst>
              <a:path h="1402079">
                <a:moveTo>
                  <a:pt x="0" y="1401582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043429" y="5143913"/>
            <a:ext cx="0" cy="877569"/>
          </a:xfrm>
          <a:custGeom>
            <a:avLst/>
            <a:gdLst/>
            <a:ahLst/>
            <a:cxnLst/>
            <a:rect l="l" t="t" r="r" b="b"/>
            <a:pathLst>
              <a:path h="877570">
                <a:moveTo>
                  <a:pt x="0" y="87735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171048" y="4797491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320634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591141" y="4342890"/>
            <a:ext cx="0" cy="1319530"/>
          </a:xfrm>
          <a:custGeom>
            <a:avLst/>
            <a:gdLst/>
            <a:ahLst/>
            <a:cxnLst/>
            <a:rect l="l" t="t" r="r" b="b"/>
            <a:pathLst>
              <a:path h="1319529">
                <a:moveTo>
                  <a:pt x="0" y="131921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038393" y="4488755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2865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750956" y="5244249"/>
            <a:ext cx="0" cy="2189480"/>
          </a:xfrm>
          <a:custGeom>
            <a:avLst/>
            <a:gdLst/>
            <a:ahLst/>
            <a:cxnLst/>
            <a:rect l="l" t="t" r="r" b="b"/>
            <a:pathLst>
              <a:path h="2189479">
                <a:moveTo>
                  <a:pt x="0" y="218911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306305" y="8732322"/>
            <a:ext cx="221097" cy="2211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633415" y="8193071"/>
            <a:ext cx="397982" cy="40434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252506" y="7601467"/>
            <a:ext cx="331649" cy="3362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672598" y="7268557"/>
            <a:ext cx="221097" cy="2211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026358" y="6876357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54" y="0"/>
                </a:moveTo>
                <a:lnTo>
                  <a:pt x="68953" y="8094"/>
                </a:lnTo>
                <a:lnTo>
                  <a:pt x="32378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1"/>
                </a:lnTo>
                <a:lnTo>
                  <a:pt x="32378" y="188722"/>
                </a:lnTo>
                <a:lnTo>
                  <a:pt x="68953" y="213006"/>
                </a:lnTo>
                <a:lnTo>
                  <a:pt x="110554" y="221101"/>
                </a:lnTo>
                <a:lnTo>
                  <a:pt x="152155" y="213006"/>
                </a:lnTo>
                <a:lnTo>
                  <a:pt x="188729" y="188722"/>
                </a:lnTo>
                <a:lnTo>
                  <a:pt x="213013" y="152151"/>
                </a:lnTo>
                <a:lnTo>
                  <a:pt x="221108" y="110550"/>
                </a:lnTo>
                <a:lnTo>
                  <a:pt x="213013" y="68950"/>
                </a:lnTo>
                <a:lnTo>
                  <a:pt x="188729" y="32379"/>
                </a:lnTo>
                <a:lnTo>
                  <a:pt x="152155" y="8094"/>
                </a:lnTo>
                <a:lnTo>
                  <a:pt x="11055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167369" y="672034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48" y="0"/>
                </a:moveTo>
                <a:lnTo>
                  <a:pt x="68948" y="8094"/>
                </a:lnTo>
                <a:lnTo>
                  <a:pt x="32378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1"/>
                </a:lnTo>
                <a:lnTo>
                  <a:pt x="32378" y="188722"/>
                </a:lnTo>
                <a:lnTo>
                  <a:pt x="68948" y="213006"/>
                </a:lnTo>
                <a:lnTo>
                  <a:pt x="110548" y="221101"/>
                </a:lnTo>
                <a:lnTo>
                  <a:pt x="152149" y="213006"/>
                </a:lnTo>
                <a:lnTo>
                  <a:pt x="188719" y="188722"/>
                </a:lnTo>
                <a:lnTo>
                  <a:pt x="213003" y="152151"/>
                </a:lnTo>
                <a:lnTo>
                  <a:pt x="221097" y="110550"/>
                </a:lnTo>
                <a:lnTo>
                  <a:pt x="213003" y="68950"/>
                </a:lnTo>
                <a:lnTo>
                  <a:pt x="188719" y="32379"/>
                </a:lnTo>
                <a:lnTo>
                  <a:pt x="152149" y="8094"/>
                </a:lnTo>
                <a:lnTo>
                  <a:pt x="11054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302108" y="6567008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48" y="0"/>
                </a:moveTo>
                <a:lnTo>
                  <a:pt x="68948" y="8094"/>
                </a:lnTo>
                <a:lnTo>
                  <a:pt x="32378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8" y="188721"/>
                </a:lnTo>
                <a:lnTo>
                  <a:pt x="68948" y="213006"/>
                </a:lnTo>
                <a:lnTo>
                  <a:pt x="110548" y="221101"/>
                </a:lnTo>
                <a:lnTo>
                  <a:pt x="152149" y="213006"/>
                </a:lnTo>
                <a:lnTo>
                  <a:pt x="188719" y="188721"/>
                </a:lnTo>
                <a:lnTo>
                  <a:pt x="213003" y="152150"/>
                </a:lnTo>
                <a:lnTo>
                  <a:pt x="221097" y="110550"/>
                </a:lnTo>
                <a:lnTo>
                  <a:pt x="213003" y="68950"/>
                </a:lnTo>
                <a:lnTo>
                  <a:pt x="188719" y="32379"/>
                </a:lnTo>
                <a:lnTo>
                  <a:pt x="152149" y="8094"/>
                </a:lnTo>
                <a:lnTo>
                  <a:pt x="11054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557003" y="630045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56" y="0"/>
                </a:moveTo>
                <a:lnTo>
                  <a:pt x="68956" y="8094"/>
                </a:lnTo>
                <a:lnTo>
                  <a:pt x="32386" y="32379"/>
                </a:lnTo>
                <a:lnTo>
                  <a:pt x="8096" y="68950"/>
                </a:lnTo>
                <a:lnTo>
                  <a:pt x="0" y="110550"/>
                </a:lnTo>
                <a:lnTo>
                  <a:pt x="8096" y="152151"/>
                </a:lnTo>
                <a:lnTo>
                  <a:pt x="32386" y="188722"/>
                </a:lnTo>
                <a:lnTo>
                  <a:pt x="68956" y="213006"/>
                </a:lnTo>
                <a:lnTo>
                  <a:pt x="110556" y="221101"/>
                </a:lnTo>
                <a:lnTo>
                  <a:pt x="152157" y="213006"/>
                </a:lnTo>
                <a:lnTo>
                  <a:pt x="188727" y="188722"/>
                </a:lnTo>
                <a:lnTo>
                  <a:pt x="213011" y="152151"/>
                </a:lnTo>
                <a:lnTo>
                  <a:pt x="221105" y="110550"/>
                </a:lnTo>
                <a:lnTo>
                  <a:pt x="213011" y="68950"/>
                </a:lnTo>
                <a:lnTo>
                  <a:pt x="188727" y="32379"/>
                </a:lnTo>
                <a:lnTo>
                  <a:pt x="152157" y="8094"/>
                </a:lnTo>
                <a:lnTo>
                  <a:pt x="110556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711781" y="614769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4">
                <a:moveTo>
                  <a:pt x="110548" y="0"/>
                </a:moveTo>
                <a:lnTo>
                  <a:pt x="68948" y="8095"/>
                </a:lnTo>
                <a:lnTo>
                  <a:pt x="32378" y="32380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8" y="188722"/>
                </a:lnTo>
                <a:lnTo>
                  <a:pt x="68948" y="213007"/>
                </a:lnTo>
                <a:lnTo>
                  <a:pt x="110548" y="221102"/>
                </a:lnTo>
                <a:lnTo>
                  <a:pt x="152149" y="213007"/>
                </a:lnTo>
                <a:lnTo>
                  <a:pt x="188719" y="188722"/>
                </a:lnTo>
                <a:lnTo>
                  <a:pt x="213003" y="152151"/>
                </a:lnTo>
                <a:lnTo>
                  <a:pt x="221097" y="110551"/>
                </a:lnTo>
                <a:lnTo>
                  <a:pt x="213003" y="68950"/>
                </a:lnTo>
                <a:lnTo>
                  <a:pt x="188719" y="32380"/>
                </a:lnTo>
                <a:lnTo>
                  <a:pt x="152149" y="8095"/>
                </a:lnTo>
                <a:lnTo>
                  <a:pt x="11054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932876" y="590948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4">
                <a:moveTo>
                  <a:pt x="110556" y="0"/>
                </a:moveTo>
                <a:lnTo>
                  <a:pt x="68956" y="8095"/>
                </a:lnTo>
                <a:lnTo>
                  <a:pt x="32386" y="32380"/>
                </a:lnTo>
                <a:lnTo>
                  <a:pt x="8096" y="68950"/>
                </a:lnTo>
                <a:lnTo>
                  <a:pt x="0" y="110551"/>
                </a:lnTo>
                <a:lnTo>
                  <a:pt x="8096" y="152151"/>
                </a:lnTo>
                <a:lnTo>
                  <a:pt x="32386" y="188722"/>
                </a:lnTo>
                <a:lnTo>
                  <a:pt x="68956" y="213007"/>
                </a:lnTo>
                <a:lnTo>
                  <a:pt x="110556" y="221102"/>
                </a:lnTo>
                <a:lnTo>
                  <a:pt x="152157" y="213007"/>
                </a:lnTo>
                <a:lnTo>
                  <a:pt x="188727" y="188722"/>
                </a:lnTo>
                <a:lnTo>
                  <a:pt x="213011" y="152151"/>
                </a:lnTo>
                <a:lnTo>
                  <a:pt x="221105" y="110551"/>
                </a:lnTo>
                <a:lnTo>
                  <a:pt x="213011" y="68950"/>
                </a:lnTo>
                <a:lnTo>
                  <a:pt x="188727" y="32380"/>
                </a:lnTo>
                <a:lnTo>
                  <a:pt x="152157" y="8095"/>
                </a:lnTo>
                <a:lnTo>
                  <a:pt x="110556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269094" y="5533256"/>
            <a:ext cx="221108" cy="2211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640402" y="5086658"/>
            <a:ext cx="265326" cy="2743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927839" y="4685346"/>
            <a:ext cx="353764" cy="3632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480597" y="4226697"/>
            <a:ext cx="221097" cy="2211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61707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32039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54953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25284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68461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38792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81970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552300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48198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18529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675216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845546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088724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259055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48198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3" y="119665"/>
                </a:lnTo>
                <a:lnTo>
                  <a:pt x="1533757" y="80004"/>
                </a:lnTo>
                <a:lnTo>
                  <a:pt x="1500678" y="46925"/>
                </a:lnTo>
                <a:lnTo>
                  <a:pt x="1461017" y="21710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18529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1444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3" y="119665"/>
                </a:lnTo>
                <a:lnTo>
                  <a:pt x="1533757" y="80004"/>
                </a:lnTo>
                <a:lnTo>
                  <a:pt x="1500678" y="46925"/>
                </a:lnTo>
                <a:lnTo>
                  <a:pt x="1461017" y="21710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11775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34690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605021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54953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968461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138792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261707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432039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675216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845546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381970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552300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088724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259055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61707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432039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54953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25284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675216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2845546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141444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11775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261707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432039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34690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605021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554953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725284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088724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6259055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381970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552300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48198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018529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141444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311775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968461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1138792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6088724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6259055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554953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3" y="119665"/>
                </a:lnTo>
                <a:lnTo>
                  <a:pt x="1533757" y="80004"/>
                </a:lnTo>
                <a:lnTo>
                  <a:pt x="1500678" y="46925"/>
                </a:lnTo>
                <a:lnTo>
                  <a:pt x="1461017" y="21710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725284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141444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11775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434690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3" y="119665"/>
                </a:lnTo>
                <a:lnTo>
                  <a:pt x="1533757" y="80004"/>
                </a:lnTo>
                <a:lnTo>
                  <a:pt x="1500678" y="46925"/>
                </a:lnTo>
                <a:lnTo>
                  <a:pt x="1461017" y="21710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605021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141444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311775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261707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968461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1138792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141444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4311775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261707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9432039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968461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675216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2845546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4381970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4552300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434690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2605021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848198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018529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848198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6018529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848198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018529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4381970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4552300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6088724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16259055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434690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2605021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0968461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11138792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6088724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6259055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4381970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14552300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434690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2605021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2675216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2845546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2675216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12845546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7554953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725284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27935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7935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7935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27935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3" y="119665"/>
                </a:lnTo>
                <a:lnTo>
                  <a:pt x="1533757" y="80004"/>
                </a:lnTo>
                <a:lnTo>
                  <a:pt x="1500678" y="46925"/>
                </a:lnTo>
                <a:lnTo>
                  <a:pt x="1461017" y="21710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27935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27935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0" y="3817684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8"/>
                </a:lnTo>
                <a:lnTo>
                  <a:pt x="580155" y="119667"/>
                </a:lnTo>
                <a:lnTo>
                  <a:pt x="554939" y="80006"/>
                </a:lnTo>
                <a:lnTo>
                  <a:pt x="521860" y="46926"/>
                </a:lnTo>
                <a:lnTo>
                  <a:pt x="482198" y="21711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1289" y="4510722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hm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0" y="7603956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8"/>
                </a:lnTo>
                <a:lnTo>
                  <a:pt x="580155" y="119667"/>
                </a:lnTo>
                <a:lnTo>
                  <a:pt x="554939" y="80006"/>
                </a:lnTo>
                <a:lnTo>
                  <a:pt x="521860" y="46926"/>
                </a:lnTo>
                <a:lnTo>
                  <a:pt x="482198" y="21711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1289" y="8290712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hm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0" y="1924548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8"/>
                </a:lnTo>
                <a:lnTo>
                  <a:pt x="580155" y="119667"/>
                </a:lnTo>
                <a:lnTo>
                  <a:pt x="554939" y="80006"/>
                </a:lnTo>
                <a:lnTo>
                  <a:pt x="521860" y="46926"/>
                </a:lnTo>
                <a:lnTo>
                  <a:pt x="482198" y="21711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1289" y="2615491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hm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0" y="31412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6"/>
                </a:lnTo>
                <a:lnTo>
                  <a:pt x="580155" y="119665"/>
                </a:lnTo>
                <a:lnTo>
                  <a:pt x="554939" y="80004"/>
                </a:lnTo>
                <a:lnTo>
                  <a:pt x="521860" y="46925"/>
                </a:lnTo>
                <a:lnTo>
                  <a:pt x="482198" y="21710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>
            <a:spLocks noGrp="1"/>
          </p:cNvSpPr>
          <p:nvPr>
            <p:ph type="title"/>
          </p:nvPr>
        </p:nvSpPr>
        <p:spPr>
          <a:xfrm>
            <a:off x="1289" y="720261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</a:rPr>
              <a:t>hm	</a:t>
            </a:r>
            <a:r>
              <a:rPr sz="2300" spc="20" dirty="0">
                <a:solidFill>
                  <a:srgbClr val="FFFFFF"/>
                </a:solidFill>
              </a:rPr>
              <a:t>Al</a:t>
            </a:r>
            <a:r>
              <a:rPr sz="2300" spc="-15" dirty="0">
                <a:solidFill>
                  <a:srgbClr val="FFFFFF"/>
                </a:solidFill>
              </a:rPr>
              <a:t>g</a:t>
            </a:r>
            <a:r>
              <a:rPr sz="2300" spc="35" dirty="0">
                <a:solidFill>
                  <a:srgbClr val="FFFFFF"/>
                </a:solidFill>
              </a:rPr>
              <a:t>orithm</a:t>
            </a:r>
            <a:endParaRPr sz="2300"/>
          </a:p>
        </p:txBody>
      </p:sp>
      <p:sp>
        <p:nvSpPr>
          <p:cNvPr id="121" name="object 121"/>
          <p:cNvSpPr/>
          <p:nvPr/>
        </p:nvSpPr>
        <p:spPr>
          <a:xfrm>
            <a:off x="0" y="5710820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8"/>
                </a:lnTo>
                <a:lnTo>
                  <a:pt x="580155" y="119667"/>
                </a:lnTo>
                <a:lnTo>
                  <a:pt x="554939" y="80006"/>
                </a:lnTo>
                <a:lnTo>
                  <a:pt x="521860" y="46926"/>
                </a:lnTo>
                <a:lnTo>
                  <a:pt x="482198" y="21711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289" y="6395481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hm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0" y="9497093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8"/>
                </a:lnTo>
                <a:lnTo>
                  <a:pt x="580155" y="119667"/>
                </a:lnTo>
                <a:lnTo>
                  <a:pt x="554939" y="80006"/>
                </a:lnTo>
                <a:lnTo>
                  <a:pt x="521860" y="46926"/>
                </a:lnTo>
                <a:lnTo>
                  <a:pt x="482198" y="21711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1289" y="10185942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hm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17795479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7795479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795479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795479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795479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795479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9502232" y="7603956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407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965810" y="8290712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19502232" y="31412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7965810" y="720261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19502232" y="5710820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7965810" y="6395481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9502232" y="9497093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17965810" y="10185942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19502232" y="1924548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17965810" y="2615491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19502232" y="3817684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 txBox="1"/>
          <p:nvPr/>
        </p:nvSpPr>
        <p:spPr>
          <a:xfrm>
            <a:off x="17965810" y="4510722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0" y="0"/>
            <a:ext cx="20104099" cy="4151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25">
            <a:extLst>
              <a:ext uri="{FF2B5EF4-FFF2-40B4-BE49-F238E27FC236}">
                <a16:creationId xmlns:a16="http://schemas.microsoft.com/office/drawing/2014/main" id="{2BA3BEF7-59D0-4F0D-8A43-AEAA18EAEE12}"/>
              </a:ext>
            </a:extLst>
          </p:cNvPr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400808" y="594611"/>
            <a:ext cx="1331214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50" spc="-5" dirty="0"/>
              <a:t>(Popular) </a:t>
            </a:r>
            <a:r>
              <a:rPr sz="7550" spc="175" dirty="0"/>
              <a:t>modeling </a:t>
            </a:r>
            <a:r>
              <a:rPr sz="7550" spc="125" dirty="0"/>
              <a:t>functions </a:t>
            </a:r>
            <a:r>
              <a:rPr sz="7550" spc="155" dirty="0"/>
              <a:t>in</a:t>
            </a:r>
            <a:r>
              <a:rPr sz="7550" spc="-1105" dirty="0"/>
              <a:t> </a:t>
            </a:r>
            <a:r>
              <a:rPr sz="7550" spc="215" dirty="0"/>
              <a:t>R</a:t>
            </a:r>
            <a:endParaRPr sz="7550"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3570571" y="2251240"/>
          <a:ext cx="12924790" cy="8372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9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3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0236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14" dirty="0">
                          <a:latin typeface="Calibri"/>
                          <a:cs typeface="Calibri"/>
                        </a:rPr>
                        <a:t>function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35" dirty="0">
                          <a:latin typeface="Calibri"/>
                          <a:cs typeface="Calibri"/>
                        </a:rPr>
                        <a:t>package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14" dirty="0">
                          <a:latin typeface="Calibri"/>
                          <a:cs typeface="Calibri"/>
                        </a:rPr>
                        <a:t>fits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08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spc="55" dirty="0">
                          <a:latin typeface="Calibri"/>
                          <a:cs typeface="Calibri"/>
                        </a:rPr>
                        <a:t>lm()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spc="15" dirty="0">
                          <a:latin typeface="Calibri"/>
                          <a:cs typeface="Calibri"/>
                        </a:rPr>
                        <a:t>stats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spc="45" dirty="0"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70" dirty="0">
                          <a:latin typeface="Calibri"/>
                          <a:cs typeface="Calibri"/>
                        </a:rPr>
                        <a:t>glm()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15" dirty="0">
                          <a:latin typeface="Calibri"/>
                          <a:cs typeface="Calibri"/>
                        </a:rPr>
                        <a:t>stats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45" dirty="0">
                          <a:latin typeface="Calibri"/>
                          <a:cs typeface="Calibri"/>
                        </a:rPr>
                        <a:t>generalized linear</a:t>
                      </a:r>
                      <a:r>
                        <a:rPr sz="3700" spc="-2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55" dirty="0">
                          <a:latin typeface="Calibri"/>
                          <a:cs typeface="Calibri"/>
                        </a:rPr>
                        <a:t>gam()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100" dirty="0">
                          <a:latin typeface="Calibri"/>
                          <a:cs typeface="Calibri"/>
                        </a:rPr>
                        <a:t>mgcv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5" dirty="0">
                          <a:latin typeface="Calibri"/>
                          <a:cs typeface="Calibri"/>
                        </a:rPr>
                        <a:t>generalized </a:t>
                      </a:r>
                      <a:r>
                        <a:rPr sz="3700" spc="60" dirty="0">
                          <a:latin typeface="Calibri"/>
                          <a:cs typeface="Calibri"/>
                        </a:rPr>
                        <a:t>additive</a:t>
                      </a:r>
                      <a:r>
                        <a:rPr sz="3700" spc="-2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50" dirty="0">
                          <a:latin typeface="Calibri"/>
                          <a:cs typeface="Calibri"/>
                        </a:rPr>
                        <a:t>glmnet()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65" dirty="0">
                          <a:latin typeface="Calibri"/>
                          <a:cs typeface="Calibri"/>
                        </a:rPr>
                        <a:t>glmnet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70" dirty="0">
                          <a:latin typeface="Calibri"/>
                          <a:cs typeface="Calibri"/>
                        </a:rPr>
                        <a:t>penalized </a:t>
                      </a:r>
                      <a:r>
                        <a:rPr sz="3700" spc="45" dirty="0"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spc="-2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latin typeface="Calibri"/>
                          <a:cs typeface="Calibri"/>
                        </a:rPr>
                        <a:t>rlm()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-25" dirty="0">
                          <a:latin typeface="Calibri"/>
                          <a:cs typeface="Calibri"/>
                        </a:rPr>
                        <a:t>MASS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latin typeface="Calibri"/>
                          <a:cs typeface="Calibri"/>
                        </a:rPr>
                        <a:t>robust </a:t>
                      </a:r>
                      <a:r>
                        <a:rPr sz="3700" spc="45" dirty="0"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spc="-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20" dirty="0">
                          <a:latin typeface="Calibri"/>
                          <a:cs typeface="Calibri"/>
                        </a:rPr>
                        <a:t>rpart()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30" dirty="0">
                          <a:latin typeface="Calibri"/>
                          <a:cs typeface="Calibri"/>
                        </a:rPr>
                        <a:t>rpart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15" dirty="0">
                          <a:latin typeface="Calibri"/>
                          <a:cs typeface="Calibri"/>
                        </a:rPr>
                        <a:t>trees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35" dirty="0">
                          <a:latin typeface="Calibri"/>
                          <a:cs typeface="Calibri"/>
                        </a:rPr>
                        <a:t>randomForest()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latin typeface="Calibri"/>
                          <a:cs typeface="Calibri"/>
                        </a:rPr>
                        <a:t>randomForest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60" dirty="0">
                          <a:latin typeface="Calibri"/>
                          <a:cs typeface="Calibri"/>
                        </a:rPr>
                        <a:t>random</a:t>
                      </a:r>
                      <a:r>
                        <a:rPr sz="37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5" dirty="0">
                          <a:latin typeface="Calibri"/>
                          <a:cs typeface="Calibri"/>
                        </a:rPr>
                        <a:t>forests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8820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50" dirty="0">
                          <a:latin typeface="Calibri"/>
                          <a:cs typeface="Calibri"/>
                        </a:rPr>
                        <a:t>xgboost()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65" dirty="0">
                          <a:latin typeface="Calibri"/>
                          <a:cs typeface="Calibri"/>
                        </a:rPr>
                        <a:t>xgboost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50" dirty="0">
                          <a:latin typeface="Calibri"/>
                          <a:cs typeface="Calibri"/>
                        </a:rPr>
                        <a:t>gradient </a:t>
                      </a:r>
                      <a:r>
                        <a:rPr sz="3700" spc="65" dirty="0">
                          <a:latin typeface="Calibri"/>
                          <a:cs typeface="Calibri"/>
                        </a:rPr>
                        <a:t>boosting</a:t>
                      </a:r>
                      <a:r>
                        <a:rPr sz="3700" spc="-2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machines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400808" y="594611"/>
            <a:ext cx="1331214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50" spc="-5" dirty="0"/>
              <a:t>(Popular) </a:t>
            </a:r>
            <a:r>
              <a:rPr sz="7550" spc="175" dirty="0"/>
              <a:t>modeling </a:t>
            </a:r>
            <a:r>
              <a:rPr sz="7550" spc="125" dirty="0"/>
              <a:t>functions </a:t>
            </a:r>
            <a:r>
              <a:rPr sz="7550" spc="155" dirty="0"/>
              <a:t>in</a:t>
            </a:r>
            <a:r>
              <a:rPr sz="7550" spc="-1105" dirty="0"/>
              <a:t> </a:t>
            </a:r>
            <a:r>
              <a:rPr sz="7550" spc="215" dirty="0"/>
              <a:t>R</a:t>
            </a:r>
            <a:endParaRPr sz="7550"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3570571" y="2251240"/>
          <a:ext cx="12924790" cy="8372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9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3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0236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14" dirty="0">
                          <a:latin typeface="Calibri"/>
                          <a:cs typeface="Calibri"/>
                        </a:rPr>
                        <a:t>function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35" dirty="0">
                          <a:latin typeface="Calibri"/>
                          <a:cs typeface="Calibri"/>
                        </a:rPr>
                        <a:t>package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14" dirty="0">
                          <a:latin typeface="Calibri"/>
                          <a:cs typeface="Calibri"/>
                        </a:rPr>
                        <a:t>fits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8762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b="1" spc="140" dirty="0">
                          <a:latin typeface="Calibri"/>
                          <a:cs typeface="Calibri"/>
                        </a:rPr>
                        <a:t>lm()</a:t>
                      </a:r>
                      <a:endParaRPr sz="3700">
                        <a:latin typeface="Calibri"/>
                        <a:cs typeface="Calibri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  <a:spcBef>
                          <a:spcPts val="2815"/>
                        </a:spcBef>
                      </a:pPr>
                      <a:r>
                        <a:rPr sz="3700" spc="7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glm()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b="1" spc="95" dirty="0">
                          <a:latin typeface="Calibri"/>
                          <a:cs typeface="Calibri"/>
                        </a:rPr>
                        <a:t>stats</a:t>
                      </a:r>
                      <a:endParaRPr sz="3700">
                        <a:latin typeface="Calibri"/>
                        <a:cs typeface="Calibri"/>
                      </a:endParaRPr>
                    </a:p>
                    <a:p>
                      <a:pPr marR="53975" algn="ctr">
                        <a:lnSpc>
                          <a:spcPct val="100000"/>
                        </a:lnSpc>
                        <a:spcBef>
                          <a:spcPts val="2815"/>
                        </a:spcBef>
                      </a:pPr>
                      <a:r>
                        <a:rPr sz="3700" spc="1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stats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b="1" spc="114" dirty="0"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b="1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b="1" spc="125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  <a:spcBef>
                          <a:spcPts val="2815"/>
                        </a:spcBef>
                      </a:pPr>
                      <a:r>
                        <a:rPr sz="3700" spc="4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generalized linear</a:t>
                      </a:r>
                      <a:r>
                        <a:rPr sz="3700" spc="-2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5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gam()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10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mgcv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generalized </a:t>
                      </a:r>
                      <a:r>
                        <a:rPr sz="3700" spc="6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additive</a:t>
                      </a:r>
                      <a:r>
                        <a:rPr sz="3700" spc="-2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glmnet()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6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glmnet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7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penalized </a:t>
                      </a:r>
                      <a:r>
                        <a:rPr sz="3700" spc="4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spc="-27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rlm()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-2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robust </a:t>
                      </a:r>
                      <a:r>
                        <a:rPr sz="3700" spc="4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spc="-24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2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rpart()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3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rpart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1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trees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3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randomForest()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randomForest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6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sz="3700" spc="-10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forests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8820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xgboost()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6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xgboost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gradient </a:t>
                      </a:r>
                      <a:r>
                        <a:rPr sz="3700" spc="6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boosting</a:t>
                      </a:r>
                      <a:r>
                        <a:rPr sz="3700" spc="-2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machines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7735754" y="762145"/>
            <a:ext cx="46666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w</a:t>
            </a:r>
            <a:r>
              <a:rPr spc="200" dirty="0"/>
              <a:t>a</a:t>
            </a:r>
            <a:r>
              <a:rPr spc="150" dirty="0"/>
              <a:t>g</a:t>
            </a:r>
            <a:r>
              <a:rPr spc="114" dirty="0"/>
              <a:t>es.xlsx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275157" y="2372567"/>
            <a:ext cx="13537565" cy="1362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ts val="5360"/>
              </a:lnSpc>
              <a:spcBef>
                <a:spcPts val="114"/>
              </a:spcBef>
            </a:pPr>
            <a:r>
              <a:rPr sz="4300" spc="60" dirty="0">
                <a:latin typeface="Calibri"/>
                <a:cs typeface="Calibri"/>
              </a:rPr>
              <a:t>Income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45" dirty="0">
                <a:latin typeface="Calibri"/>
                <a:cs typeface="Calibri"/>
              </a:rPr>
              <a:t>predictors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10" dirty="0">
                <a:latin typeface="Calibri"/>
                <a:cs typeface="Calibri"/>
              </a:rPr>
              <a:t>extracted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20" dirty="0">
                <a:latin typeface="Calibri"/>
                <a:cs typeface="Calibri"/>
              </a:rPr>
              <a:t>from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30" dirty="0">
                <a:latin typeface="Calibri"/>
                <a:cs typeface="Calibri"/>
              </a:rPr>
              <a:t>the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u="heavy" spc="65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National</a:t>
            </a:r>
            <a:r>
              <a:rPr sz="4300" u="heavy" spc="-114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 </a:t>
            </a:r>
            <a:r>
              <a:rPr sz="4300" u="heavy" spc="100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Longitudinal </a:t>
            </a:r>
            <a:r>
              <a:rPr sz="4300" spc="10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300" u="heavy" spc="55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Study</a:t>
            </a:r>
            <a:r>
              <a:rPr sz="4300" spc="55" dirty="0">
                <a:latin typeface="Calibri"/>
                <a:cs typeface="Calibri"/>
              </a:rPr>
              <a:t>,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70" dirty="0">
                <a:latin typeface="Calibri"/>
                <a:cs typeface="Calibri"/>
              </a:rPr>
              <a:t>sponsored</a:t>
            </a:r>
            <a:r>
              <a:rPr sz="4300" spc="-110" dirty="0">
                <a:latin typeface="Calibri"/>
                <a:cs typeface="Calibri"/>
              </a:rPr>
              <a:t> </a:t>
            </a:r>
            <a:r>
              <a:rPr sz="4300" spc="80" dirty="0">
                <a:latin typeface="Calibri"/>
                <a:cs typeface="Calibri"/>
              </a:rPr>
              <a:t>by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30" dirty="0">
                <a:latin typeface="Calibri"/>
                <a:cs typeface="Calibri"/>
              </a:rPr>
              <a:t>the</a:t>
            </a:r>
            <a:r>
              <a:rPr sz="4300" spc="-110" dirty="0">
                <a:latin typeface="Calibri"/>
                <a:cs typeface="Calibri"/>
              </a:rPr>
              <a:t> </a:t>
            </a:r>
            <a:r>
              <a:rPr sz="4300" spc="60" dirty="0">
                <a:latin typeface="Calibri"/>
                <a:cs typeface="Calibri"/>
              </a:rPr>
              <a:t>U.S.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55" dirty="0">
                <a:latin typeface="Calibri"/>
                <a:cs typeface="Calibri"/>
              </a:rPr>
              <a:t>Bureau</a:t>
            </a:r>
            <a:r>
              <a:rPr sz="4300" spc="-110" dirty="0">
                <a:latin typeface="Calibri"/>
                <a:cs typeface="Calibri"/>
              </a:rPr>
              <a:t> </a:t>
            </a:r>
            <a:r>
              <a:rPr sz="4300" dirty="0">
                <a:latin typeface="Calibri"/>
                <a:cs typeface="Calibri"/>
              </a:rPr>
              <a:t>of</a:t>
            </a:r>
            <a:r>
              <a:rPr sz="4300" spc="-110" dirty="0">
                <a:latin typeface="Calibri"/>
                <a:cs typeface="Calibri"/>
              </a:rPr>
              <a:t> </a:t>
            </a:r>
            <a:r>
              <a:rPr sz="4300" spc="110" dirty="0">
                <a:latin typeface="Calibri"/>
                <a:cs typeface="Calibri"/>
              </a:rPr>
              <a:t>Labor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55" dirty="0">
                <a:latin typeface="Calibri"/>
                <a:cs typeface="Calibri"/>
              </a:rPr>
              <a:t>Statistics.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5241" y="1459388"/>
            <a:ext cx="5631180" cy="6910070"/>
          </a:xfrm>
          <a:custGeom>
            <a:avLst/>
            <a:gdLst/>
            <a:ahLst/>
            <a:cxnLst/>
            <a:rect l="l" t="t" r="r" b="b"/>
            <a:pathLst>
              <a:path w="5631180" h="6910070">
                <a:moveTo>
                  <a:pt x="5630975" y="0"/>
                </a:moveTo>
                <a:lnTo>
                  <a:pt x="5581092" y="457"/>
                </a:lnTo>
                <a:lnTo>
                  <a:pt x="5531262" y="1322"/>
                </a:lnTo>
                <a:lnTo>
                  <a:pt x="5481488" y="2594"/>
                </a:lnTo>
                <a:lnTo>
                  <a:pt x="5431772" y="4272"/>
                </a:lnTo>
                <a:lnTo>
                  <a:pt x="5382116" y="6354"/>
                </a:lnTo>
                <a:lnTo>
                  <a:pt x="5332522" y="8841"/>
                </a:lnTo>
                <a:lnTo>
                  <a:pt x="5282992" y="11730"/>
                </a:lnTo>
                <a:lnTo>
                  <a:pt x="5233529" y="15021"/>
                </a:lnTo>
                <a:lnTo>
                  <a:pt x="5184135" y="18712"/>
                </a:lnTo>
                <a:lnTo>
                  <a:pt x="5134811" y="22803"/>
                </a:lnTo>
                <a:lnTo>
                  <a:pt x="5085560" y="27293"/>
                </a:lnTo>
                <a:lnTo>
                  <a:pt x="5036384" y="32180"/>
                </a:lnTo>
                <a:lnTo>
                  <a:pt x="4987285" y="37464"/>
                </a:lnTo>
                <a:lnTo>
                  <a:pt x="4938265" y="43143"/>
                </a:lnTo>
                <a:lnTo>
                  <a:pt x="4889327" y="49217"/>
                </a:lnTo>
                <a:lnTo>
                  <a:pt x="4840472" y="55684"/>
                </a:lnTo>
                <a:lnTo>
                  <a:pt x="4791703" y="62543"/>
                </a:lnTo>
                <a:lnTo>
                  <a:pt x="4743023" y="69794"/>
                </a:lnTo>
                <a:lnTo>
                  <a:pt x="4694432" y="77435"/>
                </a:lnTo>
                <a:lnTo>
                  <a:pt x="4645933" y="85465"/>
                </a:lnTo>
                <a:lnTo>
                  <a:pt x="4597528" y="93883"/>
                </a:lnTo>
                <a:lnTo>
                  <a:pt x="4549220" y="102689"/>
                </a:lnTo>
                <a:lnTo>
                  <a:pt x="4501011" y="111880"/>
                </a:lnTo>
                <a:lnTo>
                  <a:pt x="4452902" y="121457"/>
                </a:lnTo>
                <a:lnTo>
                  <a:pt x="4404896" y="131417"/>
                </a:lnTo>
                <a:lnTo>
                  <a:pt x="4356995" y="141761"/>
                </a:lnTo>
                <a:lnTo>
                  <a:pt x="4309201" y="152486"/>
                </a:lnTo>
                <a:lnTo>
                  <a:pt x="4261517" y="163593"/>
                </a:lnTo>
                <a:lnTo>
                  <a:pt x="4213944" y="175079"/>
                </a:lnTo>
                <a:lnTo>
                  <a:pt x="4166484" y="186944"/>
                </a:lnTo>
                <a:lnTo>
                  <a:pt x="4119141" y="199187"/>
                </a:lnTo>
                <a:lnTo>
                  <a:pt x="4071915" y="211807"/>
                </a:lnTo>
                <a:lnTo>
                  <a:pt x="4024809" y="224802"/>
                </a:lnTo>
                <a:lnTo>
                  <a:pt x="3977825" y="238172"/>
                </a:lnTo>
                <a:lnTo>
                  <a:pt x="3930966" y="251915"/>
                </a:lnTo>
                <a:lnTo>
                  <a:pt x="3884233" y="266032"/>
                </a:lnTo>
                <a:lnTo>
                  <a:pt x="3837629" y="280519"/>
                </a:lnTo>
                <a:lnTo>
                  <a:pt x="3791155" y="295378"/>
                </a:lnTo>
                <a:lnTo>
                  <a:pt x="3744814" y="310605"/>
                </a:lnTo>
                <a:lnTo>
                  <a:pt x="3698608" y="326201"/>
                </a:lnTo>
                <a:lnTo>
                  <a:pt x="3652540" y="342165"/>
                </a:lnTo>
                <a:lnTo>
                  <a:pt x="3606611" y="358495"/>
                </a:lnTo>
                <a:lnTo>
                  <a:pt x="3560823" y="375190"/>
                </a:lnTo>
                <a:lnTo>
                  <a:pt x="3515178" y="392249"/>
                </a:lnTo>
                <a:lnTo>
                  <a:pt x="3469680" y="409672"/>
                </a:lnTo>
                <a:lnTo>
                  <a:pt x="3424329" y="427457"/>
                </a:lnTo>
                <a:lnTo>
                  <a:pt x="3379128" y="445603"/>
                </a:lnTo>
                <a:lnTo>
                  <a:pt x="3334080" y="464109"/>
                </a:lnTo>
                <a:lnTo>
                  <a:pt x="3289186" y="482974"/>
                </a:lnTo>
                <a:lnTo>
                  <a:pt x="3244448" y="502197"/>
                </a:lnTo>
                <a:lnTo>
                  <a:pt x="3199869" y="521777"/>
                </a:lnTo>
                <a:lnTo>
                  <a:pt x="3155450" y="541713"/>
                </a:lnTo>
                <a:lnTo>
                  <a:pt x="3111194" y="562004"/>
                </a:lnTo>
                <a:lnTo>
                  <a:pt x="3067104" y="582649"/>
                </a:lnTo>
                <a:lnTo>
                  <a:pt x="3023180" y="603647"/>
                </a:lnTo>
                <a:lnTo>
                  <a:pt x="2979426" y="624996"/>
                </a:lnTo>
                <a:lnTo>
                  <a:pt x="2935843" y="646697"/>
                </a:lnTo>
                <a:lnTo>
                  <a:pt x="2892434" y="668747"/>
                </a:lnTo>
                <a:lnTo>
                  <a:pt x="2849201" y="691145"/>
                </a:lnTo>
                <a:lnTo>
                  <a:pt x="2806145" y="713891"/>
                </a:lnTo>
                <a:lnTo>
                  <a:pt x="2763270" y="736984"/>
                </a:lnTo>
                <a:lnTo>
                  <a:pt x="2720576" y="760423"/>
                </a:lnTo>
                <a:lnTo>
                  <a:pt x="2678067" y="784206"/>
                </a:lnTo>
                <a:lnTo>
                  <a:pt x="2635745" y="808332"/>
                </a:lnTo>
                <a:lnTo>
                  <a:pt x="2593610" y="832801"/>
                </a:lnTo>
                <a:lnTo>
                  <a:pt x="2551667" y="857611"/>
                </a:lnTo>
                <a:lnTo>
                  <a:pt x="2509917" y="882761"/>
                </a:lnTo>
                <a:lnTo>
                  <a:pt x="2468361" y="908251"/>
                </a:lnTo>
                <a:lnTo>
                  <a:pt x="2427003" y="934079"/>
                </a:lnTo>
                <a:lnTo>
                  <a:pt x="2385844" y="960245"/>
                </a:lnTo>
                <a:lnTo>
                  <a:pt x="2344886" y="986746"/>
                </a:lnTo>
                <a:lnTo>
                  <a:pt x="2304132" y="1013583"/>
                </a:lnTo>
                <a:lnTo>
                  <a:pt x="2263584" y="1040754"/>
                </a:lnTo>
                <a:lnTo>
                  <a:pt x="2223243" y="1068258"/>
                </a:lnTo>
                <a:lnTo>
                  <a:pt x="2183113" y="1096094"/>
                </a:lnTo>
                <a:lnTo>
                  <a:pt x="2143195" y="1124260"/>
                </a:lnTo>
                <a:lnTo>
                  <a:pt x="2103491" y="1152757"/>
                </a:lnTo>
                <a:lnTo>
                  <a:pt x="2064003" y="1181583"/>
                </a:lnTo>
                <a:lnTo>
                  <a:pt x="2024734" y="1210737"/>
                </a:lnTo>
                <a:lnTo>
                  <a:pt x="1985686" y="1240217"/>
                </a:lnTo>
                <a:lnTo>
                  <a:pt x="1946861" y="1270023"/>
                </a:lnTo>
                <a:lnTo>
                  <a:pt x="1908260" y="1300154"/>
                </a:lnTo>
                <a:lnTo>
                  <a:pt x="1869887" y="1330609"/>
                </a:lnTo>
                <a:lnTo>
                  <a:pt x="1831743" y="1361387"/>
                </a:lnTo>
                <a:lnTo>
                  <a:pt x="1793831" y="1392486"/>
                </a:lnTo>
                <a:lnTo>
                  <a:pt x="1756152" y="1423905"/>
                </a:lnTo>
                <a:lnTo>
                  <a:pt x="1718709" y="1455645"/>
                </a:lnTo>
                <a:lnTo>
                  <a:pt x="1681503" y="1487702"/>
                </a:lnTo>
                <a:lnTo>
                  <a:pt x="1644538" y="1520077"/>
                </a:lnTo>
                <a:lnTo>
                  <a:pt x="1607815" y="1552769"/>
                </a:lnTo>
                <a:lnTo>
                  <a:pt x="1571336" y="1585776"/>
                </a:lnTo>
                <a:lnTo>
                  <a:pt x="1535104" y="1619097"/>
                </a:lnTo>
                <a:lnTo>
                  <a:pt x="1499120" y="1652732"/>
                </a:lnTo>
                <a:lnTo>
                  <a:pt x="1463387" y="1686679"/>
                </a:lnTo>
                <a:lnTo>
                  <a:pt x="1427906" y="1720937"/>
                </a:lnTo>
                <a:lnTo>
                  <a:pt x="1392681" y="1755506"/>
                </a:lnTo>
                <a:lnTo>
                  <a:pt x="1357713" y="1790383"/>
                </a:lnTo>
                <a:lnTo>
                  <a:pt x="1323004" y="1825569"/>
                </a:lnTo>
                <a:lnTo>
                  <a:pt x="1288557" y="1861062"/>
                </a:lnTo>
                <a:lnTo>
                  <a:pt x="1254373" y="1896861"/>
                </a:lnTo>
                <a:lnTo>
                  <a:pt x="1220455" y="1932965"/>
                </a:lnTo>
                <a:lnTo>
                  <a:pt x="1186805" y="1969372"/>
                </a:lnTo>
                <a:lnTo>
                  <a:pt x="1153425" y="2006083"/>
                </a:lnTo>
                <a:lnTo>
                  <a:pt x="1120317" y="2043096"/>
                </a:lnTo>
                <a:lnTo>
                  <a:pt x="1087483" y="2080409"/>
                </a:lnTo>
                <a:lnTo>
                  <a:pt x="1054926" y="2118022"/>
                </a:lnTo>
                <a:lnTo>
                  <a:pt x="1022647" y="2155934"/>
                </a:lnTo>
                <a:lnTo>
                  <a:pt x="990649" y="2194144"/>
                </a:lnTo>
                <a:lnTo>
                  <a:pt x="958934" y="2232650"/>
                </a:lnTo>
                <a:lnTo>
                  <a:pt x="926646" y="2272627"/>
                </a:lnTo>
                <a:lnTo>
                  <a:pt x="894848" y="2312897"/>
                </a:lnTo>
                <a:lnTo>
                  <a:pt x="863544" y="2353451"/>
                </a:lnTo>
                <a:lnTo>
                  <a:pt x="832736" y="2394282"/>
                </a:lnTo>
                <a:lnTo>
                  <a:pt x="802427" y="2435381"/>
                </a:lnTo>
                <a:lnTo>
                  <a:pt x="772623" y="2476740"/>
                </a:lnTo>
                <a:lnTo>
                  <a:pt x="743325" y="2518351"/>
                </a:lnTo>
                <a:lnTo>
                  <a:pt x="714537" y="2560205"/>
                </a:lnTo>
                <a:lnTo>
                  <a:pt x="686263" y="2602294"/>
                </a:lnTo>
                <a:lnTo>
                  <a:pt x="658506" y="2644611"/>
                </a:lnTo>
                <a:lnTo>
                  <a:pt x="631270" y="2687147"/>
                </a:lnTo>
                <a:lnTo>
                  <a:pt x="604558" y="2729893"/>
                </a:lnTo>
                <a:lnTo>
                  <a:pt x="578373" y="2772841"/>
                </a:lnTo>
                <a:lnTo>
                  <a:pt x="552719" y="2815984"/>
                </a:lnTo>
                <a:lnTo>
                  <a:pt x="527599" y="2859313"/>
                </a:lnTo>
                <a:lnTo>
                  <a:pt x="503017" y="2902819"/>
                </a:lnTo>
                <a:lnTo>
                  <a:pt x="478976" y="2946495"/>
                </a:lnTo>
                <a:lnTo>
                  <a:pt x="455480" y="2990332"/>
                </a:lnTo>
                <a:lnTo>
                  <a:pt x="432531" y="3034322"/>
                </a:lnTo>
                <a:lnTo>
                  <a:pt x="410134" y="3078457"/>
                </a:lnTo>
                <a:lnTo>
                  <a:pt x="388292" y="3122729"/>
                </a:lnTo>
                <a:lnTo>
                  <a:pt x="367008" y="3167128"/>
                </a:lnTo>
                <a:lnTo>
                  <a:pt x="346286" y="3211648"/>
                </a:lnTo>
                <a:lnTo>
                  <a:pt x="326129" y="3256280"/>
                </a:lnTo>
                <a:lnTo>
                  <a:pt x="306540" y="3301016"/>
                </a:lnTo>
                <a:lnTo>
                  <a:pt x="287524" y="3345847"/>
                </a:lnTo>
                <a:lnTo>
                  <a:pt x="269082" y="3390765"/>
                </a:lnTo>
                <a:lnTo>
                  <a:pt x="251220" y="3435762"/>
                </a:lnTo>
                <a:lnTo>
                  <a:pt x="233940" y="3480830"/>
                </a:lnTo>
                <a:lnTo>
                  <a:pt x="217246" y="3525960"/>
                </a:lnTo>
                <a:lnTo>
                  <a:pt x="201140" y="3571145"/>
                </a:lnTo>
                <a:lnTo>
                  <a:pt x="185628" y="3616376"/>
                </a:lnTo>
                <a:lnTo>
                  <a:pt x="170711" y="3661644"/>
                </a:lnTo>
                <a:lnTo>
                  <a:pt x="156394" y="3706943"/>
                </a:lnTo>
                <a:lnTo>
                  <a:pt x="142679" y="3752262"/>
                </a:lnTo>
                <a:lnTo>
                  <a:pt x="129571" y="3797595"/>
                </a:lnTo>
                <a:lnTo>
                  <a:pt x="117072" y="3842933"/>
                </a:lnTo>
                <a:lnTo>
                  <a:pt x="105187" y="3888267"/>
                </a:lnTo>
                <a:lnTo>
                  <a:pt x="93918" y="3933590"/>
                </a:lnTo>
                <a:lnTo>
                  <a:pt x="83269" y="3978893"/>
                </a:lnTo>
                <a:lnTo>
                  <a:pt x="73243" y="4024168"/>
                </a:lnTo>
                <a:lnTo>
                  <a:pt x="63845" y="4069407"/>
                </a:lnTo>
                <a:lnTo>
                  <a:pt x="55076" y="4114602"/>
                </a:lnTo>
                <a:lnTo>
                  <a:pt x="46942" y="4159744"/>
                </a:lnTo>
                <a:lnTo>
                  <a:pt x="39444" y="4204825"/>
                </a:lnTo>
                <a:lnTo>
                  <a:pt x="32587" y="4249837"/>
                </a:lnTo>
                <a:lnTo>
                  <a:pt x="26374" y="4294771"/>
                </a:lnTo>
                <a:lnTo>
                  <a:pt x="20808" y="4339620"/>
                </a:lnTo>
                <a:lnTo>
                  <a:pt x="15893" y="4384375"/>
                </a:lnTo>
                <a:lnTo>
                  <a:pt x="11632" y="4429028"/>
                </a:lnTo>
                <a:lnTo>
                  <a:pt x="8029" y="4473571"/>
                </a:lnTo>
                <a:lnTo>
                  <a:pt x="5087" y="4517995"/>
                </a:lnTo>
                <a:lnTo>
                  <a:pt x="2810" y="4562293"/>
                </a:lnTo>
                <a:lnTo>
                  <a:pt x="1201" y="4606456"/>
                </a:lnTo>
                <a:lnTo>
                  <a:pt x="263" y="4650475"/>
                </a:lnTo>
                <a:lnTo>
                  <a:pt x="0" y="4694343"/>
                </a:lnTo>
                <a:lnTo>
                  <a:pt x="415" y="4738052"/>
                </a:lnTo>
                <a:lnTo>
                  <a:pt x="1511" y="4781592"/>
                </a:lnTo>
                <a:lnTo>
                  <a:pt x="3293" y="4824957"/>
                </a:lnTo>
                <a:lnTo>
                  <a:pt x="5764" y="4868137"/>
                </a:lnTo>
                <a:lnTo>
                  <a:pt x="8926" y="4911125"/>
                </a:lnTo>
                <a:lnTo>
                  <a:pt x="12784" y="4953912"/>
                </a:lnTo>
                <a:lnTo>
                  <a:pt x="17340" y="4996490"/>
                </a:lnTo>
                <a:lnTo>
                  <a:pt x="22599" y="5038851"/>
                </a:lnTo>
                <a:lnTo>
                  <a:pt x="28564" y="5080986"/>
                </a:lnTo>
                <a:lnTo>
                  <a:pt x="35237" y="5122888"/>
                </a:lnTo>
                <a:lnTo>
                  <a:pt x="42623" y="5164547"/>
                </a:lnTo>
                <a:lnTo>
                  <a:pt x="50725" y="5205957"/>
                </a:lnTo>
                <a:lnTo>
                  <a:pt x="59547" y="5247108"/>
                </a:lnTo>
                <a:lnTo>
                  <a:pt x="69091" y="5287993"/>
                </a:lnTo>
                <a:lnTo>
                  <a:pt x="79362" y="5328603"/>
                </a:lnTo>
                <a:lnTo>
                  <a:pt x="90362" y="5368930"/>
                </a:lnTo>
                <a:lnTo>
                  <a:pt x="102095" y="5408965"/>
                </a:lnTo>
                <a:lnTo>
                  <a:pt x="114565" y="5448701"/>
                </a:lnTo>
                <a:lnTo>
                  <a:pt x="127775" y="5488129"/>
                </a:lnTo>
                <a:lnTo>
                  <a:pt x="141728" y="5527242"/>
                </a:lnTo>
                <a:lnTo>
                  <a:pt x="156428" y="5566030"/>
                </a:lnTo>
                <a:lnTo>
                  <a:pt x="171878" y="5604486"/>
                </a:lnTo>
                <a:lnTo>
                  <a:pt x="188082" y="5642601"/>
                </a:lnTo>
                <a:lnTo>
                  <a:pt x="205043" y="5680367"/>
                </a:lnTo>
                <a:lnTo>
                  <a:pt x="222765" y="5717777"/>
                </a:lnTo>
                <a:lnTo>
                  <a:pt x="241250" y="5754820"/>
                </a:lnTo>
                <a:lnTo>
                  <a:pt x="260503" y="5791491"/>
                </a:lnTo>
                <a:lnTo>
                  <a:pt x="280526" y="5827779"/>
                </a:lnTo>
                <a:lnTo>
                  <a:pt x="301324" y="5863678"/>
                </a:lnTo>
                <a:lnTo>
                  <a:pt x="322900" y="5899178"/>
                </a:lnTo>
                <a:lnTo>
                  <a:pt x="345257" y="5934272"/>
                </a:lnTo>
                <a:lnTo>
                  <a:pt x="368398" y="5968951"/>
                </a:lnTo>
                <a:lnTo>
                  <a:pt x="392327" y="6003208"/>
                </a:lnTo>
                <a:lnTo>
                  <a:pt x="417047" y="6037033"/>
                </a:lnTo>
                <a:lnTo>
                  <a:pt x="442563" y="6070419"/>
                </a:lnTo>
                <a:lnTo>
                  <a:pt x="468876" y="6103357"/>
                </a:lnTo>
                <a:lnTo>
                  <a:pt x="495991" y="6135839"/>
                </a:lnTo>
                <a:lnTo>
                  <a:pt x="523912" y="6167858"/>
                </a:lnTo>
                <a:lnTo>
                  <a:pt x="552641" y="6199404"/>
                </a:lnTo>
                <a:lnTo>
                  <a:pt x="582181" y="6230469"/>
                </a:lnTo>
                <a:lnTo>
                  <a:pt x="612537" y="6261046"/>
                </a:lnTo>
                <a:lnTo>
                  <a:pt x="643712" y="6291126"/>
                </a:lnTo>
                <a:lnTo>
                  <a:pt x="675709" y="6320700"/>
                </a:lnTo>
                <a:lnTo>
                  <a:pt x="708532" y="6349762"/>
                </a:lnTo>
                <a:lnTo>
                  <a:pt x="742184" y="6378301"/>
                </a:lnTo>
                <a:lnTo>
                  <a:pt x="776669" y="6406311"/>
                </a:lnTo>
                <a:lnTo>
                  <a:pt x="811989" y="6433783"/>
                </a:lnTo>
                <a:lnTo>
                  <a:pt x="848149" y="6460708"/>
                </a:lnTo>
                <a:lnTo>
                  <a:pt x="885151" y="6487079"/>
                </a:lnTo>
                <a:lnTo>
                  <a:pt x="926159" y="6514794"/>
                </a:lnTo>
                <a:lnTo>
                  <a:pt x="967782" y="6541240"/>
                </a:lnTo>
                <a:lnTo>
                  <a:pt x="1009994" y="6566473"/>
                </a:lnTo>
                <a:lnTo>
                  <a:pt x="1052767" y="6590550"/>
                </a:lnTo>
                <a:lnTo>
                  <a:pt x="1096078" y="6613527"/>
                </a:lnTo>
                <a:lnTo>
                  <a:pt x="1139898" y="6635460"/>
                </a:lnTo>
                <a:lnTo>
                  <a:pt x="1184203" y="6656406"/>
                </a:lnTo>
                <a:lnTo>
                  <a:pt x="1228966" y="6676420"/>
                </a:lnTo>
                <a:lnTo>
                  <a:pt x="1274161" y="6695558"/>
                </a:lnTo>
                <a:lnTo>
                  <a:pt x="1319762" y="6713878"/>
                </a:lnTo>
                <a:lnTo>
                  <a:pt x="1365743" y="6731436"/>
                </a:lnTo>
                <a:lnTo>
                  <a:pt x="1412077" y="6748287"/>
                </a:lnTo>
                <a:lnTo>
                  <a:pt x="1458740" y="6764488"/>
                </a:lnTo>
                <a:lnTo>
                  <a:pt x="1505704" y="6780095"/>
                </a:lnTo>
                <a:lnTo>
                  <a:pt x="1552943" y="6795164"/>
                </a:lnTo>
                <a:lnTo>
                  <a:pt x="1600432" y="6809752"/>
                </a:lnTo>
                <a:lnTo>
                  <a:pt x="1648145" y="6823915"/>
                </a:lnTo>
                <a:lnTo>
                  <a:pt x="1696054" y="6837709"/>
                </a:lnTo>
                <a:lnTo>
                  <a:pt x="1744135" y="6851191"/>
                </a:lnTo>
                <a:lnTo>
                  <a:pt x="1792361" y="6864416"/>
                </a:lnTo>
                <a:lnTo>
                  <a:pt x="1840706" y="6877441"/>
                </a:lnTo>
                <a:lnTo>
                  <a:pt x="1889144" y="6890323"/>
                </a:lnTo>
                <a:lnTo>
                  <a:pt x="1959861" y="6909942"/>
                </a:lnTo>
              </a:path>
            </a:pathLst>
          </a:custGeom>
          <a:ln w="9686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30577" y="8083365"/>
            <a:ext cx="518159" cy="532765"/>
          </a:xfrm>
          <a:custGeom>
            <a:avLst/>
            <a:gdLst/>
            <a:ahLst/>
            <a:cxnLst/>
            <a:rect l="l" t="t" r="r" b="b"/>
            <a:pathLst>
              <a:path w="518160" h="532765">
                <a:moveTo>
                  <a:pt x="0" y="532742"/>
                </a:moveTo>
                <a:lnTo>
                  <a:pt x="517848" y="389534"/>
                </a:lnTo>
                <a:lnTo>
                  <a:pt x="147796" y="0"/>
                </a:lnTo>
              </a:path>
            </a:pathLst>
          </a:custGeom>
          <a:ln w="8605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4474" y="8349736"/>
            <a:ext cx="444500" cy="123189"/>
          </a:xfrm>
          <a:custGeom>
            <a:avLst/>
            <a:gdLst/>
            <a:ahLst/>
            <a:cxnLst/>
            <a:rect l="l" t="t" r="r" b="b"/>
            <a:pathLst>
              <a:path w="444500" h="123190">
                <a:moveTo>
                  <a:pt x="0" y="0"/>
                </a:moveTo>
                <a:lnTo>
                  <a:pt x="443951" y="123163"/>
                </a:lnTo>
              </a:path>
            </a:pathLst>
          </a:custGeom>
          <a:ln w="3089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45974" y="4157515"/>
            <a:ext cx="13612151" cy="6487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45974" y="4157514"/>
            <a:ext cx="13612494" cy="6487160"/>
          </a:xfrm>
          <a:custGeom>
            <a:avLst/>
            <a:gdLst/>
            <a:ahLst/>
            <a:cxnLst/>
            <a:rect l="l" t="t" r="r" b="b"/>
            <a:pathLst>
              <a:path w="13612494" h="6487159">
                <a:moveTo>
                  <a:pt x="0" y="0"/>
                </a:moveTo>
                <a:lnTo>
                  <a:pt x="13612150" y="0"/>
                </a:lnTo>
                <a:lnTo>
                  <a:pt x="13612150" y="6487040"/>
                </a:lnTo>
                <a:lnTo>
                  <a:pt x="0" y="648704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39593" y="3892939"/>
            <a:ext cx="15695930" cy="392112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Change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working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directory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5" dirty="0">
                <a:solidFill>
                  <a:srgbClr val="005493"/>
                </a:solidFill>
                <a:latin typeface="Calibri"/>
                <a:cs typeface="Calibri"/>
              </a:rPr>
              <a:t>04-Models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  <a:spcBef>
                <a:spcPts val="1980"/>
              </a:spcBef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wages.xlsx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wages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85" dirty="0">
                <a:solidFill>
                  <a:srgbClr val="005493"/>
                </a:solidFill>
                <a:latin typeface="Calibri"/>
                <a:cs typeface="Calibri"/>
              </a:rPr>
              <a:t>copy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6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70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75" dirty="0">
                <a:solidFill>
                  <a:srgbClr val="005493"/>
                </a:solidFill>
                <a:latin typeface="Calibri"/>
                <a:cs typeface="Calibri"/>
              </a:rPr>
              <a:t>your  </a:t>
            </a:r>
            <a:r>
              <a:rPr sz="4950" b="1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30" dirty="0">
                <a:solidFill>
                  <a:srgbClr val="005493"/>
                </a:solidFill>
                <a:latin typeface="Calibri"/>
                <a:cs typeface="Calibri"/>
              </a:rPr>
              <a:t>chunk.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</a:pP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Be</a:t>
            </a:r>
            <a:r>
              <a:rPr sz="4950" spc="-7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sure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set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NA: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NA.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15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A0089BCE-3E77-4418-9C5C-496793B83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50959" y="9601594"/>
            <a:ext cx="1984564" cy="1116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2425" y="1873936"/>
            <a:ext cx="15957953" cy="8707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897742" y="452886"/>
            <a:ext cx="10935970" cy="12954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24485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5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wages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19781" y="1929582"/>
            <a:ext cx="2652395" cy="1445260"/>
          </a:xfrm>
          <a:custGeom>
            <a:avLst/>
            <a:gdLst/>
            <a:ahLst/>
            <a:cxnLst/>
            <a:rect l="l" t="t" r="r" b="b"/>
            <a:pathLst>
              <a:path w="2652395" h="1445260">
                <a:moveTo>
                  <a:pt x="2263541" y="211612"/>
                </a:moveTo>
                <a:lnTo>
                  <a:pt x="2310569" y="238567"/>
                </a:lnTo>
                <a:lnTo>
                  <a:pt x="2354563" y="266484"/>
                </a:lnTo>
                <a:lnTo>
                  <a:pt x="2395524" y="295300"/>
                </a:lnTo>
                <a:lnTo>
                  <a:pt x="2433450" y="324951"/>
                </a:lnTo>
                <a:lnTo>
                  <a:pt x="2468342" y="355373"/>
                </a:lnTo>
                <a:lnTo>
                  <a:pt x="2500199" y="386500"/>
                </a:lnTo>
                <a:lnTo>
                  <a:pt x="2529023" y="418269"/>
                </a:lnTo>
                <a:lnTo>
                  <a:pt x="2554813" y="450617"/>
                </a:lnTo>
                <a:lnTo>
                  <a:pt x="2577569" y="483477"/>
                </a:lnTo>
                <a:lnTo>
                  <a:pt x="2597290" y="516787"/>
                </a:lnTo>
                <a:lnTo>
                  <a:pt x="2627631" y="584499"/>
                </a:lnTo>
                <a:lnTo>
                  <a:pt x="2645835" y="653238"/>
                </a:lnTo>
                <a:lnTo>
                  <a:pt x="2651904" y="722491"/>
                </a:lnTo>
                <a:lnTo>
                  <a:pt x="2650387" y="757149"/>
                </a:lnTo>
                <a:lnTo>
                  <a:pt x="2638250" y="826209"/>
                </a:lnTo>
                <a:lnTo>
                  <a:pt x="2613978" y="894498"/>
                </a:lnTo>
                <a:lnTo>
                  <a:pt x="2577569" y="961504"/>
                </a:lnTo>
                <a:lnTo>
                  <a:pt x="2554813" y="994365"/>
                </a:lnTo>
                <a:lnTo>
                  <a:pt x="2529023" y="1026712"/>
                </a:lnTo>
                <a:lnTo>
                  <a:pt x="2500199" y="1058481"/>
                </a:lnTo>
                <a:lnTo>
                  <a:pt x="2468342" y="1089609"/>
                </a:lnTo>
                <a:lnTo>
                  <a:pt x="2433450" y="1120030"/>
                </a:lnTo>
                <a:lnTo>
                  <a:pt x="2395524" y="1149681"/>
                </a:lnTo>
                <a:lnTo>
                  <a:pt x="2354563" y="1178497"/>
                </a:lnTo>
                <a:lnTo>
                  <a:pt x="2310569" y="1206415"/>
                </a:lnTo>
                <a:lnTo>
                  <a:pt x="2263541" y="1233369"/>
                </a:lnTo>
                <a:lnTo>
                  <a:pt x="2224112" y="1254001"/>
                </a:lnTo>
                <a:lnTo>
                  <a:pt x="2183536" y="1273576"/>
                </a:lnTo>
                <a:lnTo>
                  <a:pt x="2141875" y="1292092"/>
                </a:lnTo>
                <a:lnTo>
                  <a:pt x="2099188" y="1309550"/>
                </a:lnTo>
                <a:lnTo>
                  <a:pt x="2055535" y="1325950"/>
                </a:lnTo>
                <a:lnTo>
                  <a:pt x="2010978" y="1341291"/>
                </a:lnTo>
                <a:lnTo>
                  <a:pt x="1965577" y="1355575"/>
                </a:lnTo>
                <a:lnTo>
                  <a:pt x="1919391" y="1368801"/>
                </a:lnTo>
                <a:lnTo>
                  <a:pt x="1872482" y="1380969"/>
                </a:lnTo>
                <a:lnTo>
                  <a:pt x="1824908" y="1392078"/>
                </a:lnTo>
                <a:lnTo>
                  <a:pt x="1776732" y="1402130"/>
                </a:lnTo>
                <a:lnTo>
                  <a:pt x="1728012" y="1411123"/>
                </a:lnTo>
                <a:lnTo>
                  <a:pt x="1678810" y="1419059"/>
                </a:lnTo>
                <a:lnTo>
                  <a:pt x="1629186" y="1425936"/>
                </a:lnTo>
                <a:lnTo>
                  <a:pt x="1579200" y="1431756"/>
                </a:lnTo>
                <a:lnTo>
                  <a:pt x="1528912" y="1436517"/>
                </a:lnTo>
                <a:lnTo>
                  <a:pt x="1478383" y="1440220"/>
                </a:lnTo>
                <a:lnTo>
                  <a:pt x="1427673" y="1442865"/>
                </a:lnTo>
                <a:lnTo>
                  <a:pt x="1376842" y="1444452"/>
                </a:lnTo>
                <a:lnTo>
                  <a:pt x="1325951" y="1444981"/>
                </a:lnTo>
                <a:lnTo>
                  <a:pt x="1275060" y="1444452"/>
                </a:lnTo>
                <a:lnTo>
                  <a:pt x="1224230" y="1442865"/>
                </a:lnTo>
                <a:lnTo>
                  <a:pt x="1173519" y="1440220"/>
                </a:lnTo>
                <a:lnTo>
                  <a:pt x="1122990" y="1436517"/>
                </a:lnTo>
                <a:lnTo>
                  <a:pt x="1072703" y="1431756"/>
                </a:lnTo>
                <a:lnTo>
                  <a:pt x="1022716" y="1425936"/>
                </a:lnTo>
                <a:lnTo>
                  <a:pt x="973092" y="1419059"/>
                </a:lnTo>
                <a:lnTo>
                  <a:pt x="923890" y="1411123"/>
                </a:lnTo>
                <a:lnTo>
                  <a:pt x="875171" y="1402130"/>
                </a:lnTo>
                <a:lnTo>
                  <a:pt x="826994" y="1392078"/>
                </a:lnTo>
                <a:lnTo>
                  <a:pt x="779421" y="1380969"/>
                </a:lnTo>
                <a:lnTo>
                  <a:pt x="732512" y="1368801"/>
                </a:lnTo>
                <a:lnTo>
                  <a:pt x="686326" y="1355575"/>
                </a:lnTo>
                <a:lnTo>
                  <a:pt x="640924" y="1341291"/>
                </a:lnTo>
                <a:lnTo>
                  <a:pt x="596367" y="1325950"/>
                </a:lnTo>
                <a:lnTo>
                  <a:pt x="552715" y="1309550"/>
                </a:lnTo>
                <a:lnTo>
                  <a:pt x="510028" y="1292092"/>
                </a:lnTo>
                <a:lnTo>
                  <a:pt x="468367" y="1273576"/>
                </a:lnTo>
                <a:lnTo>
                  <a:pt x="427791" y="1254001"/>
                </a:lnTo>
                <a:lnTo>
                  <a:pt x="388362" y="1233369"/>
                </a:lnTo>
                <a:lnTo>
                  <a:pt x="341334" y="1206415"/>
                </a:lnTo>
                <a:lnTo>
                  <a:pt x="297339" y="1178497"/>
                </a:lnTo>
                <a:lnTo>
                  <a:pt x="256379" y="1149681"/>
                </a:lnTo>
                <a:lnTo>
                  <a:pt x="218453" y="1120030"/>
                </a:lnTo>
                <a:lnTo>
                  <a:pt x="183561" y="1089609"/>
                </a:lnTo>
                <a:lnTo>
                  <a:pt x="151704" y="1058481"/>
                </a:lnTo>
                <a:lnTo>
                  <a:pt x="122880" y="1026712"/>
                </a:lnTo>
                <a:lnTo>
                  <a:pt x="97090" y="994365"/>
                </a:lnTo>
                <a:lnTo>
                  <a:pt x="74334" y="961504"/>
                </a:lnTo>
                <a:lnTo>
                  <a:pt x="54613" y="928194"/>
                </a:lnTo>
                <a:lnTo>
                  <a:pt x="24272" y="860482"/>
                </a:lnTo>
                <a:lnTo>
                  <a:pt x="6068" y="791743"/>
                </a:lnTo>
                <a:lnTo>
                  <a:pt x="0" y="722491"/>
                </a:lnTo>
                <a:lnTo>
                  <a:pt x="1517" y="687832"/>
                </a:lnTo>
                <a:lnTo>
                  <a:pt x="13653" y="618772"/>
                </a:lnTo>
                <a:lnTo>
                  <a:pt x="37926" y="550483"/>
                </a:lnTo>
                <a:lnTo>
                  <a:pt x="74334" y="483477"/>
                </a:lnTo>
                <a:lnTo>
                  <a:pt x="97090" y="450617"/>
                </a:lnTo>
                <a:lnTo>
                  <a:pt x="122880" y="418269"/>
                </a:lnTo>
                <a:lnTo>
                  <a:pt x="151704" y="386500"/>
                </a:lnTo>
                <a:lnTo>
                  <a:pt x="183561" y="355373"/>
                </a:lnTo>
                <a:lnTo>
                  <a:pt x="218453" y="324951"/>
                </a:lnTo>
                <a:lnTo>
                  <a:pt x="256379" y="295300"/>
                </a:lnTo>
                <a:lnTo>
                  <a:pt x="297339" y="266484"/>
                </a:lnTo>
                <a:lnTo>
                  <a:pt x="341334" y="238567"/>
                </a:lnTo>
                <a:lnTo>
                  <a:pt x="388362" y="211612"/>
                </a:lnTo>
                <a:lnTo>
                  <a:pt x="427791" y="190980"/>
                </a:lnTo>
                <a:lnTo>
                  <a:pt x="468367" y="171406"/>
                </a:lnTo>
                <a:lnTo>
                  <a:pt x="510028" y="152890"/>
                </a:lnTo>
                <a:lnTo>
                  <a:pt x="552715" y="135432"/>
                </a:lnTo>
                <a:lnTo>
                  <a:pt x="596367" y="119032"/>
                </a:lnTo>
                <a:lnTo>
                  <a:pt x="640924" y="103690"/>
                </a:lnTo>
                <a:lnTo>
                  <a:pt x="686326" y="89406"/>
                </a:lnTo>
                <a:lnTo>
                  <a:pt x="732512" y="76180"/>
                </a:lnTo>
                <a:lnTo>
                  <a:pt x="779421" y="64012"/>
                </a:lnTo>
                <a:lnTo>
                  <a:pt x="826994" y="52903"/>
                </a:lnTo>
                <a:lnTo>
                  <a:pt x="875171" y="42851"/>
                </a:lnTo>
                <a:lnTo>
                  <a:pt x="923890" y="33858"/>
                </a:lnTo>
                <a:lnTo>
                  <a:pt x="973092" y="25922"/>
                </a:lnTo>
                <a:lnTo>
                  <a:pt x="1022716" y="19045"/>
                </a:lnTo>
                <a:lnTo>
                  <a:pt x="1072703" y="13225"/>
                </a:lnTo>
                <a:lnTo>
                  <a:pt x="1122990" y="8464"/>
                </a:lnTo>
                <a:lnTo>
                  <a:pt x="1173519" y="4761"/>
                </a:lnTo>
                <a:lnTo>
                  <a:pt x="1224230" y="2116"/>
                </a:lnTo>
                <a:lnTo>
                  <a:pt x="1275060" y="529"/>
                </a:lnTo>
                <a:lnTo>
                  <a:pt x="1325951" y="0"/>
                </a:lnTo>
                <a:lnTo>
                  <a:pt x="1376842" y="529"/>
                </a:lnTo>
                <a:lnTo>
                  <a:pt x="1427673" y="2116"/>
                </a:lnTo>
                <a:lnTo>
                  <a:pt x="1478383" y="4761"/>
                </a:lnTo>
                <a:lnTo>
                  <a:pt x="1528912" y="8464"/>
                </a:lnTo>
                <a:lnTo>
                  <a:pt x="1579200" y="13225"/>
                </a:lnTo>
                <a:lnTo>
                  <a:pt x="1629186" y="19045"/>
                </a:lnTo>
                <a:lnTo>
                  <a:pt x="1678810" y="25922"/>
                </a:lnTo>
                <a:lnTo>
                  <a:pt x="1728012" y="33858"/>
                </a:lnTo>
                <a:lnTo>
                  <a:pt x="1776732" y="42851"/>
                </a:lnTo>
                <a:lnTo>
                  <a:pt x="1824908" y="52903"/>
                </a:lnTo>
                <a:lnTo>
                  <a:pt x="1872482" y="64012"/>
                </a:lnTo>
                <a:lnTo>
                  <a:pt x="1919391" y="76180"/>
                </a:lnTo>
                <a:lnTo>
                  <a:pt x="1965577" y="89406"/>
                </a:lnTo>
                <a:lnTo>
                  <a:pt x="2010978" y="103690"/>
                </a:lnTo>
                <a:lnTo>
                  <a:pt x="2055535" y="119032"/>
                </a:lnTo>
                <a:lnTo>
                  <a:pt x="2099188" y="135432"/>
                </a:lnTo>
                <a:lnTo>
                  <a:pt x="2141875" y="152890"/>
                </a:lnTo>
                <a:lnTo>
                  <a:pt x="2183536" y="171406"/>
                </a:lnTo>
                <a:lnTo>
                  <a:pt x="2224112" y="190980"/>
                </a:lnTo>
                <a:lnTo>
                  <a:pt x="2263541" y="211612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3438" y="2779447"/>
            <a:ext cx="12331700" cy="7409815"/>
          </a:xfrm>
          <a:custGeom>
            <a:avLst/>
            <a:gdLst/>
            <a:ahLst/>
            <a:cxnLst/>
            <a:rect l="l" t="t" r="r" b="b"/>
            <a:pathLst>
              <a:path w="12331700" h="7409815">
                <a:moveTo>
                  <a:pt x="0" y="0"/>
                </a:moveTo>
                <a:lnTo>
                  <a:pt x="12331303" y="0"/>
                </a:lnTo>
                <a:lnTo>
                  <a:pt x="12331303" y="7409248"/>
                </a:lnTo>
                <a:lnTo>
                  <a:pt x="0" y="740924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4297" y="8859903"/>
            <a:ext cx="560705" cy="0"/>
          </a:xfrm>
          <a:custGeom>
            <a:avLst/>
            <a:gdLst/>
            <a:ahLst/>
            <a:cxnLst/>
            <a:rect l="l" t="t" r="r" b="b"/>
            <a:pathLst>
              <a:path w="560705">
                <a:moveTo>
                  <a:pt x="0" y="0"/>
                </a:moveTo>
                <a:lnTo>
                  <a:pt x="560444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92325" y="8859903"/>
            <a:ext cx="909319" cy="0"/>
          </a:xfrm>
          <a:custGeom>
            <a:avLst/>
            <a:gdLst/>
            <a:ahLst/>
            <a:cxnLst/>
            <a:rect l="l" t="t" r="r" b="b"/>
            <a:pathLst>
              <a:path w="909319">
                <a:moveTo>
                  <a:pt x="0" y="0"/>
                </a:moveTo>
                <a:lnTo>
                  <a:pt x="908946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33438" y="8859903"/>
            <a:ext cx="7226300" cy="0"/>
          </a:xfrm>
          <a:custGeom>
            <a:avLst/>
            <a:gdLst/>
            <a:ahLst/>
            <a:cxnLst/>
            <a:rect l="l" t="t" r="r" b="b"/>
            <a:pathLst>
              <a:path w="7226300">
                <a:moveTo>
                  <a:pt x="0" y="0"/>
                </a:moveTo>
                <a:lnTo>
                  <a:pt x="7226138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89453" y="6875897"/>
            <a:ext cx="2075814" cy="0"/>
          </a:xfrm>
          <a:custGeom>
            <a:avLst/>
            <a:gdLst/>
            <a:ahLst/>
            <a:cxnLst/>
            <a:rect l="l" t="t" r="r" b="b"/>
            <a:pathLst>
              <a:path w="2075815">
                <a:moveTo>
                  <a:pt x="0" y="0"/>
                </a:moveTo>
                <a:lnTo>
                  <a:pt x="2075288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3438" y="6875897"/>
            <a:ext cx="8135620" cy="0"/>
          </a:xfrm>
          <a:custGeom>
            <a:avLst/>
            <a:gdLst/>
            <a:ahLst/>
            <a:cxnLst/>
            <a:rect l="l" t="t" r="r" b="b"/>
            <a:pathLst>
              <a:path w="8135620">
                <a:moveTo>
                  <a:pt x="0" y="0"/>
                </a:moveTo>
                <a:lnTo>
                  <a:pt x="8135105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86416" y="4891921"/>
            <a:ext cx="2378710" cy="0"/>
          </a:xfrm>
          <a:custGeom>
            <a:avLst/>
            <a:gdLst/>
            <a:ahLst/>
            <a:cxnLst/>
            <a:rect l="l" t="t" r="r" b="b"/>
            <a:pathLst>
              <a:path w="2378709">
                <a:moveTo>
                  <a:pt x="0" y="0"/>
                </a:moveTo>
                <a:lnTo>
                  <a:pt x="2378326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3438" y="4891921"/>
            <a:ext cx="8438515" cy="0"/>
          </a:xfrm>
          <a:custGeom>
            <a:avLst/>
            <a:gdLst/>
            <a:ahLst/>
            <a:cxnLst/>
            <a:rect l="l" t="t" r="r" b="b"/>
            <a:pathLst>
              <a:path w="8438515">
                <a:moveTo>
                  <a:pt x="0" y="0"/>
                </a:moveTo>
                <a:lnTo>
                  <a:pt x="8437986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3438" y="2899940"/>
            <a:ext cx="12331700" cy="16510"/>
          </a:xfrm>
          <a:custGeom>
            <a:avLst/>
            <a:gdLst/>
            <a:ahLst/>
            <a:cxnLst/>
            <a:rect l="l" t="t" r="r" b="b"/>
            <a:pathLst>
              <a:path w="12331700" h="16510">
                <a:moveTo>
                  <a:pt x="0" y="16009"/>
                </a:moveTo>
                <a:lnTo>
                  <a:pt x="12331303" y="16009"/>
                </a:lnTo>
                <a:lnTo>
                  <a:pt x="12331303" y="0"/>
                </a:lnTo>
                <a:lnTo>
                  <a:pt x="0" y="0"/>
                </a:lnTo>
                <a:lnTo>
                  <a:pt x="0" y="160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45429" y="2779447"/>
            <a:ext cx="0" cy="7409815"/>
          </a:xfrm>
          <a:custGeom>
            <a:avLst/>
            <a:gdLst/>
            <a:ahLst/>
            <a:cxnLst/>
            <a:rect l="l" t="t" r="r" b="b"/>
            <a:pathLst>
              <a:path h="7409815">
                <a:moveTo>
                  <a:pt x="0" y="7409279"/>
                </a:moveTo>
                <a:lnTo>
                  <a:pt x="0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75274" y="2779447"/>
            <a:ext cx="0" cy="7013575"/>
          </a:xfrm>
          <a:custGeom>
            <a:avLst/>
            <a:gdLst/>
            <a:ahLst/>
            <a:cxnLst/>
            <a:rect l="l" t="t" r="r" b="b"/>
            <a:pathLst>
              <a:path h="7013575">
                <a:moveTo>
                  <a:pt x="0" y="0"/>
                </a:moveTo>
                <a:lnTo>
                  <a:pt x="0" y="7012952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75274" y="985193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0"/>
                </a:moveTo>
                <a:lnTo>
                  <a:pt x="0" y="336789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05119" y="2779447"/>
            <a:ext cx="0" cy="6388100"/>
          </a:xfrm>
          <a:custGeom>
            <a:avLst/>
            <a:gdLst/>
            <a:ahLst/>
            <a:cxnLst/>
            <a:rect l="l" t="t" r="r" b="b"/>
            <a:pathLst>
              <a:path h="6388100">
                <a:moveTo>
                  <a:pt x="0" y="0"/>
                </a:moveTo>
                <a:lnTo>
                  <a:pt x="0" y="6388047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05119" y="985196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0"/>
                </a:moveTo>
                <a:lnTo>
                  <a:pt x="0" y="336759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34844" y="2779447"/>
            <a:ext cx="0" cy="1953895"/>
          </a:xfrm>
          <a:custGeom>
            <a:avLst/>
            <a:gdLst/>
            <a:ahLst/>
            <a:cxnLst/>
            <a:rect l="l" t="t" r="r" b="b"/>
            <a:pathLst>
              <a:path h="1953895">
                <a:moveTo>
                  <a:pt x="0" y="0"/>
                </a:moveTo>
                <a:lnTo>
                  <a:pt x="0" y="1953757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34844" y="985193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0"/>
                </a:moveTo>
                <a:lnTo>
                  <a:pt x="0" y="336789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33438" y="9851936"/>
            <a:ext cx="12331700" cy="0"/>
          </a:xfrm>
          <a:custGeom>
            <a:avLst/>
            <a:gdLst/>
            <a:ahLst/>
            <a:cxnLst/>
            <a:rect l="l" t="t" r="r" b="b"/>
            <a:pathLst>
              <a:path w="12331700">
                <a:moveTo>
                  <a:pt x="0" y="0"/>
                </a:moveTo>
                <a:lnTo>
                  <a:pt x="12331303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89453" y="7867840"/>
            <a:ext cx="2075814" cy="0"/>
          </a:xfrm>
          <a:custGeom>
            <a:avLst/>
            <a:gdLst/>
            <a:ahLst/>
            <a:cxnLst/>
            <a:rect l="l" t="t" r="r" b="b"/>
            <a:pathLst>
              <a:path w="2075815">
                <a:moveTo>
                  <a:pt x="0" y="0"/>
                </a:moveTo>
                <a:lnTo>
                  <a:pt x="2075288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3438" y="7867840"/>
            <a:ext cx="7529195" cy="0"/>
          </a:xfrm>
          <a:custGeom>
            <a:avLst/>
            <a:gdLst/>
            <a:ahLst/>
            <a:cxnLst/>
            <a:rect l="l" t="t" r="r" b="b"/>
            <a:pathLst>
              <a:path w="7529195">
                <a:moveTo>
                  <a:pt x="0" y="0"/>
                </a:moveTo>
                <a:lnTo>
                  <a:pt x="7529040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186416" y="5883864"/>
            <a:ext cx="2378710" cy="0"/>
          </a:xfrm>
          <a:custGeom>
            <a:avLst/>
            <a:gdLst/>
            <a:ahLst/>
            <a:cxnLst/>
            <a:rect l="l" t="t" r="r" b="b"/>
            <a:pathLst>
              <a:path w="2378709">
                <a:moveTo>
                  <a:pt x="0" y="0"/>
                </a:moveTo>
                <a:lnTo>
                  <a:pt x="2378326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33438" y="5883864"/>
            <a:ext cx="8438515" cy="0"/>
          </a:xfrm>
          <a:custGeom>
            <a:avLst/>
            <a:gdLst/>
            <a:ahLst/>
            <a:cxnLst/>
            <a:rect l="l" t="t" r="r" b="b"/>
            <a:pathLst>
              <a:path w="8438515">
                <a:moveTo>
                  <a:pt x="0" y="0"/>
                </a:moveTo>
                <a:lnTo>
                  <a:pt x="8437986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883388" y="3899858"/>
            <a:ext cx="2681605" cy="0"/>
          </a:xfrm>
          <a:custGeom>
            <a:avLst/>
            <a:gdLst/>
            <a:ahLst/>
            <a:cxnLst/>
            <a:rect l="l" t="t" r="r" b="b"/>
            <a:pathLst>
              <a:path w="2681605">
                <a:moveTo>
                  <a:pt x="0" y="0"/>
                </a:moveTo>
                <a:lnTo>
                  <a:pt x="2681353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33438" y="3899858"/>
            <a:ext cx="8438515" cy="0"/>
          </a:xfrm>
          <a:custGeom>
            <a:avLst/>
            <a:gdLst/>
            <a:ahLst/>
            <a:cxnLst/>
            <a:rect l="l" t="t" r="r" b="b"/>
            <a:pathLst>
              <a:path w="8438515">
                <a:moveTo>
                  <a:pt x="0" y="0"/>
                </a:moveTo>
                <a:lnTo>
                  <a:pt x="8437986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60426" y="2779447"/>
            <a:ext cx="0" cy="7409815"/>
          </a:xfrm>
          <a:custGeom>
            <a:avLst/>
            <a:gdLst/>
            <a:ahLst/>
            <a:cxnLst/>
            <a:rect l="l" t="t" r="r" b="b"/>
            <a:pathLst>
              <a:path h="7409815">
                <a:moveTo>
                  <a:pt x="0" y="7409279"/>
                </a:moveTo>
                <a:lnTo>
                  <a:pt x="0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90151" y="2779447"/>
            <a:ext cx="0" cy="6745605"/>
          </a:xfrm>
          <a:custGeom>
            <a:avLst/>
            <a:gdLst/>
            <a:ahLst/>
            <a:cxnLst/>
            <a:rect l="l" t="t" r="r" b="b"/>
            <a:pathLst>
              <a:path h="6745605">
                <a:moveTo>
                  <a:pt x="0" y="0"/>
                </a:moveTo>
                <a:lnTo>
                  <a:pt x="0" y="6745093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90151" y="985193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0"/>
                </a:moveTo>
                <a:lnTo>
                  <a:pt x="0" y="336789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519967" y="2779447"/>
            <a:ext cx="0" cy="3164205"/>
          </a:xfrm>
          <a:custGeom>
            <a:avLst/>
            <a:gdLst/>
            <a:ahLst/>
            <a:cxnLst/>
            <a:rect l="l" t="t" r="r" b="b"/>
            <a:pathLst>
              <a:path h="3164204">
                <a:moveTo>
                  <a:pt x="0" y="0"/>
                </a:moveTo>
                <a:lnTo>
                  <a:pt x="0" y="3164074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519967" y="985193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0"/>
                </a:moveTo>
                <a:lnTo>
                  <a:pt x="0" y="336789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549812" y="2779447"/>
            <a:ext cx="0" cy="7409815"/>
          </a:xfrm>
          <a:custGeom>
            <a:avLst/>
            <a:gdLst/>
            <a:ahLst/>
            <a:cxnLst/>
            <a:rect l="l" t="t" r="r" b="b"/>
            <a:pathLst>
              <a:path h="7409815">
                <a:moveTo>
                  <a:pt x="0" y="7409279"/>
                </a:moveTo>
                <a:lnTo>
                  <a:pt x="0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93974" y="9846955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9963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99913" y="9846955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9963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02913" y="9827149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49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05942" y="9837052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29768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08851" y="9842034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1980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11852" y="9842034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1980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14881" y="9827149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49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17790" y="9822167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59537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20820" y="9762630"/>
            <a:ext cx="303530" cy="89535"/>
          </a:xfrm>
          <a:custGeom>
            <a:avLst/>
            <a:gdLst/>
            <a:ahLst/>
            <a:cxnLst/>
            <a:rect l="l" t="t" r="r" b="b"/>
            <a:pathLst>
              <a:path w="303529" h="89534">
                <a:moveTo>
                  <a:pt x="0" y="0"/>
                </a:moveTo>
                <a:lnTo>
                  <a:pt x="303029" y="0"/>
                </a:lnTo>
                <a:lnTo>
                  <a:pt x="303029" y="89336"/>
                </a:lnTo>
                <a:lnTo>
                  <a:pt x="0" y="8933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23819" y="9822167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59537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26729" y="9762630"/>
            <a:ext cx="303530" cy="89535"/>
          </a:xfrm>
          <a:custGeom>
            <a:avLst/>
            <a:gdLst/>
            <a:ahLst/>
            <a:cxnLst/>
            <a:rect l="l" t="t" r="r" b="b"/>
            <a:pathLst>
              <a:path w="303529" h="89534">
                <a:moveTo>
                  <a:pt x="0" y="0"/>
                </a:moveTo>
                <a:lnTo>
                  <a:pt x="303029" y="0"/>
                </a:lnTo>
                <a:lnTo>
                  <a:pt x="303029" y="89336"/>
                </a:lnTo>
                <a:lnTo>
                  <a:pt x="0" y="8933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429759" y="9722988"/>
            <a:ext cx="303530" cy="129539"/>
          </a:xfrm>
          <a:custGeom>
            <a:avLst/>
            <a:gdLst/>
            <a:ahLst/>
            <a:cxnLst/>
            <a:rect l="l" t="t" r="r" b="b"/>
            <a:pathLst>
              <a:path w="303529" h="129540">
                <a:moveTo>
                  <a:pt x="0" y="0"/>
                </a:moveTo>
                <a:lnTo>
                  <a:pt x="303029" y="0"/>
                </a:lnTo>
                <a:lnTo>
                  <a:pt x="303029" y="128947"/>
                </a:lnTo>
                <a:lnTo>
                  <a:pt x="0" y="128947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732758" y="9633682"/>
            <a:ext cx="303530" cy="218440"/>
          </a:xfrm>
          <a:custGeom>
            <a:avLst/>
            <a:gdLst/>
            <a:ahLst/>
            <a:cxnLst/>
            <a:rect l="l" t="t" r="r" b="b"/>
            <a:pathLst>
              <a:path w="303529" h="218440">
                <a:moveTo>
                  <a:pt x="0" y="0"/>
                </a:moveTo>
                <a:lnTo>
                  <a:pt x="303029" y="0"/>
                </a:lnTo>
                <a:lnTo>
                  <a:pt x="303029" y="218254"/>
                </a:lnTo>
                <a:lnTo>
                  <a:pt x="0" y="218254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35668" y="9703182"/>
            <a:ext cx="303530" cy="149225"/>
          </a:xfrm>
          <a:custGeom>
            <a:avLst/>
            <a:gdLst/>
            <a:ahLst/>
            <a:cxnLst/>
            <a:rect l="l" t="t" r="r" b="b"/>
            <a:pathLst>
              <a:path w="303529" h="149225">
                <a:moveTo>
                  <a:pt x="0" y="0"/>
                </a:moveTo>
                <a:lnTo>
                  <a:pt x="303029" y="0"/>
                </a:lnTo>
                <a:lnTo>
                  <a:pt x="303029" y="148753"/>
                </a:lnTo>
                <a:lnTo>
                  <a:pt x="0" y="148753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338698" y="9524540"/>
            <a:ext cx="303530" cy="327660"/>
          </a:xfrm>
          <a:custGeom>
            <a:avLst/>
            <a:gdLst/>
            <a:ahLst/>
            <a:cxnLst/>
            <a:rect l="l" t="t" r="r" b="b"/>
            <a:pathLst>
              <a:path w="303529" h="327659">
                <a:moveTo>
                  <a:pt x="0" y="0"/>
                </a:moveTo>
                <a:lnTo>
                  <a:pt x="303029" y="0"/>
                </a:lnTo>
                <a:lnTo>
                  <a:pt x="303029" y="327396"/>
                </a:lnTo>
                <a:lnTo>
                  <a:pt x="0" y="32739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41696" y="9643644"/>
            <a:ext cx="303530" cy="208915"/>
          </a:xfrm>
          <a:custGeom>
            <a:avLst/>
            <a:gdLst/>
            <a:ahLst/>
            <a:cxnLst/>
            <a:rect l="l" t="t" r="r" b="b"/>
            <a:pathLst>
              <a:path w="303529" h="208915">
                <a:moveTo>
                  <a:pt x="0" y="0"/>
                </a:moveTo>
                <a:lnTo>
                  <a:pt x="303029" y="0"/>
                </a:lnTo>
                <a:lnTo>
                  <a:pt x="303029" y="208292"/>
                </a:lnTo>
                <a:lnTo>
                  <a:pt x="0" y="208292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44606" y="9455159"/>
            <a:ext cx="303530" cy="396875"/>
          </a:xfrm>
          <a:custGeom>
            <a:avLst/>
            <a:gdLst/>
            <a:ahLst/>
            <a:cxnLst/>
            <a:rect l="l" t="t" r="r" b="b"/>
            <a:pathLst>
              <a:path w="303529" h="396875">
                <a:moveTo>
                  <a:pt x="0" y="0"/>
                </a:moveTo>
                <a:lnTo>
                  <a:pt x="303029" y="0"/>
                </a:lnTo>
                <a:lnTo>
                  <a:pt x="303029" y="396807"/>
                </a:lnTo>
                <a:lnTo>
                  <a:pt x="0" y="396807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247635" y="9603913"/>
            <a:ext cx="303530" cy="248285"/>
          </a:xfrm>
          <a:custGeom>
            <a:avLst/>
            <a:gdLst/>
            <a:ahLst/>
            <a:cxnLst/>
            <a:rect l="l" t="t" r="r" b="b"/>
            <a:pathLst>
              <a:path w="303529" h="248284">
                <a:moveTo>
                  <a:pt x="0" y="0"/>
                </a:moveTo>
                <a:lnTo>
                  <a:pt x="303027" y="0"/>
                </a:lnTo>
                <a:lnTo>
                  <a:pt x="303027" y="248053"/>
                </a:lnTo>
                <a:lnTo>
                  <a:pt x="0" y="248053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50631" y="9365822"/>
            <a:ext cx="303530" cy="486409"/>
          </a:xfrm>
          <a:custGeom>
            <a:avLst/>
            <a:gdLst/>
            <a:ahLst/>
            <a:cxnLst/>
            <a:rect l="l" t="t" r="r" b="b"/>
            <a:pathLst>
              <a:path w="303529" h="486409">
                <a:moveTo>
                  <a:pt x="0" y="0"/>
                </a:moveTo>
                <a:lnTo>
                  <a:pt x="303037" y="0"/>
                </a:lnTo>
                <a:lnTo>
                  <a:pt x="303037" y="486113"/>
                </a:lnTo>
                <a:lnTo>
                  <a:pt x="0" y="486113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53543" y="9167494"/>
            <a:ext cx="303530" cy="684530"/>
          </a:xfrm>
          <a:custGeom>
            <a:avLst/>
            <a:gdLst/>
            <a:ahLst/>
            <a:cxnLst/>
            <a:rect l="l" t="t" r="r" b="b"/>
            <a:pathLst>
              <a:path w="303529" h="684529">
                <a:moveTo>
                  <a:pt x="0" y="0"/>
                </a:moveTo>
                <a:lnTo>
                  <a:pt x="303027" y="0"/>
                </a:lnTo>
                <a:lnTo>
                  <a:pt x="303027" y="684472"/>
                </a:lnTo>
                <a:lnTo>
                  <a:pt x="0" y="684472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56570" y="9236874"/>
            <a:ext cx="303530" cy="615315"/>
          </a:xfrm>
          <a:custGeom>
            <a:avLst/>
            <a:gdLst/>
            <a:ahLst/>
            <a:cxnLst/>
            <a:rect l="l" t="t" r="r" b="b"/>
            <a:pathLst>
              <a:path w="303529" h="615315">
                <a:moveTo>
                  <a:pt x="0" y="0"/>
                </a:moveTo>
                <a:lnTo>
                  <a:pt x="303037" y="0"/>
                </a:lnTo>
                <a:lnTo>
                  <a:pt x="303037" y="615061"/>
                </a:lnTo>
                <a:lnTo>
                  <a:pt x="0" y="615061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459578" y="8502828"/>
            <a:ext cx="303530" cy="1349375"/>
          </a:xfrm>
          <a:custGeom>
            <a:avLst/>
            <a:gdLst/>
            <a:ahLst/>
            <a:cxnLst/>
            <a:rect l="l" t="t" r="r" b="b"/>
            <a:pathLst>
              <a:path w="303529" h="1349375">
                <a:moveTo>
                  <a:pt x="0" y="0"/>
                </a:moveTo>
                <a:lnTo>
                  <a:pt x="303027" y="0"/>
                </a:lnTo>
                <a:lnTo>
                  <a:pt x="303027" y="1349108"/>
                </a:lnTo>
                <a:lnTo>
                  <a:pt x="0" y="1349108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762479" y="7272704"/>
            <a:ext cx="303530" cy="2579370"/>
          </a:xfrm>
          <a:custGeom>
            <a:avLst/>
            <a:gdLst/>
            <a:ahLst/>
            <a:cxnLst/>
            <a:rect l="l" t="t" r="r" b="b"/>
            <a:pathLst>
              <a:path w="303529" h="2579370">
                <a:moveTo>
                  <a:pt x="0" y="0"/>
                </a:moveTo>
                <a:lnTo>
                  <a:pt x="303037" y="0"/>
                </a:lnTo>
                <a:lnTo>
                  <a:pt x="303037" y="2579232"/>
                </a:lnTo>
                <a:lnTo>
                  <a:pt x="0" y="2579232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065517" y="7729049"/>
            <a:ext cx="303530" cy="2123440"/>
          </a:xfrm>
          <a:custGeom>
            <a:avLst/>
            <a:gdLst/>
            <a:ahLst/>
            <a:cxnLst/>
            <a:rect l="l" t="t" r="r" b="b"/>
            <a:pathLst>
              <a:path w="303529" h="2123440">
                <a:moveTo>
                  <a:pt x="0" y="0"/>
                </a:moveTo>
                <a:lnTo>
                  <a:pt x="303027" y="0"/>
                </a:lnTo>
                <a:lnTo>
                  <a:pt x="303027" y="2122887"/>
                </a:lnTo>
                <a:lnTo>
                  <a:pt x="0" y="2122887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368545" y="5943521"/>
            <a:ext cx="303530" cy="3908425"/>
          </a:xfrm>
          <a:custGeom>
            <a:avLst/>
            <a:gdLst/>
            <a:ahLst/>
            <a:cxnLst/>
            <a:rect l="l" t="t" r="r" b="b"/>
            <a:pathLst>
              <a:path w="303529" h="3908425">
                <a:moveTo>
                  <a:pt x="0" y="0"/>
                </a:moveTo>
                <a:lnTo>
                  <a:pt x="303027" y="0"/>
                </a:lnTo>
                <a:lnTo>
                  <a:pt x="303027" y="3908415"/>
                </a:lnTo>
                <a:lnTo>
                  <a:pt x="0" y="3908415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671425" y="3503201"/>
            <a:ext cx="303530" cy="6348730"/>
          </a:xfrm>
          <a:custGeom>
            <a:avLst/>
            <a:gdLst/>
            <a:ahLst/>
            <a:cxnLst/>
            <a:rect l="l" t="t" r="r" b="b"/>
            <a:pathLst>
              <a:path w="303529" h="6348730">
                <a:moveTo>
                  <a:pt x="0" y="0"/>
                </a:moveTo>
                <a:lnTo>
                  <a:pt x="303027" y="0"/>
                </a:lnTo>
                <a:lnTo>
                  <a:pt x="303027" y="6348735"/>
                </a:lnTo>
                <a:lnTo>
                  <a:pt x="0" y="6348735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974453" y="3413864"/>
            <a:ext cx="303530" cy="6438265"/>
          </a:xfrm>
          <a:custGeom>
            <a:avLst/>
            <a:gdLst/>
            <a:ahLst/>
            <a:cxnLst/>
            <a:rect l="l" t="t" r="r" b="b"/>
            <a:pathLst>
              <a:path w="303530" h="6438265">
                <a:moveTo>
                  <a:pt x="0" y="0"/>
                </a:moveTo>
                <a:lnTo>
                  <a:pt x="303027" y="0"/>
                </a:lnTo>
                <a:lnTo>
                  <a:pt x="303027" y="6438072"/>
                </a:lnTo>
                <a:lnTo>
                  <a:pt x="0" y="6438072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77481" y="3116236"/>
            <a:ext cx="303530" cy="6736080"/>
          </a:xfrm>
          <a:custGeom>
            <a:avLst/>
            <a:gdLst/>
            <a:ahLst/>
            <a:cxnLst/>
            <a:rect l="l" t="t" r="r" b="b"/>
            <a:pathLst>
              <a:path w="303530" h="6736080">
                <a:moveTo>
                  <a:pt x="0" y="0"/>
                </a:moveTo>
                <a:lnTo>
                  <a:pt x="303027" y="0"/>
                </a:lnTo>
                <a:lnTo>
                  <a:pt x="303027" y="6735700"/>
                </a:lnTo>
                <a:lnTo>
                  <a:pt x="0" y="673570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580361" y="3364290"/>
            <a:ext cx="303530" cy="6487795"/>
          </a:xfrm>
          <a:custGeom>
            <a:avLst/>
            <a:gdLst/>
            <a:ahLst/>
            <a:cxnLst/>
            <a:rect l="l" t="t" r="r" b="b"/>
            <a:pathLst>
              <a:path w="303530" h="6487795">
                <a:moveTo>
                  <a:pt x="0" y="0"/>
                </a:moveTo>
                <a:lnTo>
                  <a:pt x="303027" y="0"/>
                </a:lnTo>
                <a:lnTo>
                  <a:pt x="303027" y="6487646"/>
                </a:lnTo>
                <a:lnTo>
                  <a:pt x="0" y="648764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883388" y="4733204"/>
            <a:ext cx="303530" cy="5118735"/>
          </a:xfrm>
          <a:custGeom>
            <a:avLst/>
            <a:gdLst/>
            <a:ahLst/>
            <a:cxnLst/>
            <a:rect l="l" t="t" r="r" b="b"/>
            <a:pathLst>
              <a:path w="303530" h="5118734">
                <a:moveTo>
                  <a:pt x="0" y="0"/>
                </a:moveTo>
                <a:lnTo>
                  <a:pt x="303027" y="0"/>
                </a:lnTo>
                <a:lnTo>
                  <a:pt x="303027" y="5118732"/>
                </a:lnTo>
                <a:lnTo>
                  <a:pt x="0" y="5118732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186416" y="6737105"/>
            <a:ext cx="303530" cy="3115310"/>
          </a:xfrm>
          <a:custGeom>
            <a:avLst/>
            <a:gdLst/>
            <a:ahLst/>
            <a:cxnLst/>
            <a:rect l="l" t="t" r="r" b="b"/>
            <a:pathLst>
              <a:path w="303530" h="3115309">
                <a:moveTo>
                  <a:pt x="0" y="0"/>
                </a:moveTo>
                <a:lnTo>
                  <a:pt x="303037" y="0"/>
                </a:lnTo>
                <a:lnTo>
                  <a:pt x="303037" y="3114830"/>
                </a:lnTo>
                <a:lnTo>
                  <a:pt x="0" y="311483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489296" y="8135819"/>
            <a:ext cx="303530" cy="1716405"/>
          </a:xfrm>
          <a:custGeom>
            <a:avLst/>
            <a:gdLst/>
            <a:ahLst/>
            <a:cxnLst/>
            <a:rect l="l" t="t" r="r" b="b"/>
            <a:pathLst>
              <a:path w="303530" h="1716404">
                <a:moveTo>
                  <a:pt x="0" y="0"/>
                </a:moveTo>
                <a:lnTo>
                  <a:pt x="303027" y="0"/>
                </a:lnTo>
                <a:lnTo>
                  <a:pt x="303027" y="1716147"/>
                </a:lnTo>
                <a:lnTo>
                  <a:pt x="0" y="1716147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792325" y="8899635"/>
            <a:ext cx="303530" cy="952500"/>
          </a:xfrm>
          <a:custGeom>
            <a:avLst/>
            <a:gdLst/>
            <a:ahLst/>
            <a:cxnLst/>
            <a:rect l="l" t="t" r="r" b="b"/>
            <a:pathLst>
              <a:path w="303530" h="952500">
                <a:moveTo>
                  <a:pt x="0" y="0"/>
                </a:moveTo>
                <a:lnTo>
                  <a:pt x="303037" y="0"/>
                </a:lnTo>
                <a:lnTo>
                  <a:pt x="303037" y="952301"/>
                </a:lnTo>
                <a:lnTo>
                  <a:pt x="0" y="952301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701271" y="8433448"/>
            <a:ext cx="303530" cy="1418590"/>
          </a:xfrm>
          <a:custGeom>
            <a:avLst/>
            <a:gdLst/>
            <a:ahLst/>
            <a:cxnLst/>
            <a:rect l="l" t="t" r="r" b="b"/>
            <a:pathLst>
              <a:path w="303530" h="1418590">
                <a:moveTo>
                  <a:pt x="0" y="0"/>
                </a:moveTo>
                <a:lnTo>
                  <a:pt x="303027" y="0"/>
                </a:lnTo>
                <a:lnTo>
                  <a:pt x="303027" y="1418519"/>
                </a:lnTo>
                <a:lnTo>
                  <a:pt x="0" y="1418519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926032" y="9669878"/>
            <a:ext cx="17272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32390" y="7685776"/>
            <a:ext cx="46609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10" dirty="0">
                <a:solidFill>
                  <a:srgbClr val="4D4D4D"/>
                </a:solidFill>
                <a:latin typeface="Arial"/>
                <a:cs typeface="Arial"/>
              </a:rPr>
              <a:t>200</a:t>
            </a:r>
            <a:endParaRPr sz="20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632390" y="5701791"/>
            <a:ext cx="46609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10" dirty="0">
                <a:solidFill>
                  <a:srgbClr val="4D4D4D"/>
                </a:solidFill>
                <a:latin typeface="Arial"/>
                <a:cs typeface="Arial"/>
              </a:rPr>
              <a:t>400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632390" y="3717809"/>
            <a:ext cx="46609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10" dirty="0">
                <a:solidFill>
                  <a:srgbClr val="4D4D4D"/>
                </a:solidFill>
                <a:latin typeface="Arial"/>
                <a:cs typeface="Arial"/>
              </a:rPr>
              <a:t>600</a:t>
            </a:r>
            <a:endParaRPr sz="20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151244" y="9851936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194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51244" y="7867840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194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51244" y="5883864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194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51244" y="3899858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194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60426" y="10188726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164"/>
                </a:moveTo>
                <a:lnTo>
                  <a:pt x="0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490151" y="10188726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164"/>
                </a:moveTo>
                <a:lnTo>
                  <a:pt x="0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519967" y="10188726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164"/>
                </a:moveTo>
                <a:lnTo>
                  <a:pt x="0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549812" y="10188726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164"/>
                </a:moveTo>
                <a:lnTo>
                  <a:pt x="0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264261" y="10249307"/>
            <a:ext cx="39243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5" dirty="0">
                <a:solidFill>
                  <a:srgbClr val="4D4D4D"/>
                </a:solidFill>
                <a:latin typeface="Arial"/>
                <a:cs typeface="Arial"/>
              </a:rPr>
              <a:t>5.</a:t>
            </a:r>
            <a:r>
              <a:rPr sz="20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2249991" y="10249307"/>
            <a:ext cx="539115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5" dirty="0">
                <a:solidFill>
                  <a:srgbClr val="4D4D4D"/>
                </a:solidFill>
                <a:latin typeface="Arial"/>
                <a:cs typeface="Arial"/>
              </a:rPr>
              <a:t>10.</a:t>
            </a:r>
            <a:r>
              <a:rPr sz="20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280168" y="10249307"/>
            <a:ext cx="539115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5" dirty="0">
                <a:solidFill>
                  <a:srgbClr val="4D4D4D"/>
                </a:solidFill>
                <a:latin typeface="Arial"/>
                <a:cs typeface="Arial"/>
              </a:rPr>
              <a:t>12.</a:t>
            </a:r>
            <a:r>
              <a:rPr sz="2050" spc="15" dirty="0">
                <a:solidFill>
                  <a:srgbClr val="4D4D4D"/>
                </a:solidFill>
                <a:latin typeface="Arial"/>
                <a:cs typeface="Arial"/>
              </a:rPr>
              <a:t>5</a:t>
            </a:r>
            <a:endParaRPr sz="20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293986" y="10249307"/>
            <a:ext cx="1979930" cy="756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10" dirty="0">
                <a:solidFill>
                  <a:srgbClr val="4D4D4D"/>
                </a:solidFill>
                <a:latin typeface="Arial"/>
                <a:cs typeface="Arial"/>
              </a:rPr>
              <a:t>7.5</a:t>
            </a:r>
            <a:endParaRPr sz="2050">
              <a:latin typeface="Arial"/>
              <a:cs typeface="Arial"/>
            </a:endParaRPr>
          </a:p>
          <a:p>
            <a:pPr marL="242570">
              <a:lnSpc>
                <a:spcPct val="100000"/>
              </a:lnSpc>
              <a:spcBef>
                <a:spcPts val="145"/>
              </a:spcBef>
            </a:pPr>
            <a:r>
              <a:rPr sz="2600" spc="-5" dirty="0">
                <a:latin typeface="Arial"/>
                <a:cs typeface="Arial"/>
              </a:rPr>
              <a:t>log(income)</a:t>
            </a:r>
            <a:endParaRPr sz="26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209526" y="6067530"/>
            <a:ext cx="355600" cy="8331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620"/>
              </a:lnSpc>
            </a:pPr>
            <a:r>
              <a:rPr sz="2600" dirty="0">
                <a:latin typeface="Arial"/>
                <a:cs typeface="Arial"/>
              </a:rPr>
              <a:t>count</a:t>
            </a:r>
            <a:endParaRPr sz="26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137663" y="322126"/>
            <a:ext cx="17828895" cy="222377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25755" rIns="0" bIns="0" rtlCol="0">
            <a:spAutoFit/>
          </a:bodyPr>
          <a:lstStyle/>
          <a:p>
            <a:pPr marL="338455">
              <a:lnSpc>
                <a:spcPct val="100000"/>
              </a:lnSpc>
              <a:spcBef>
                <a:spcPts val="2565"/>
              </a:spcBef>
            </a:pPr>
            <a:r>
              <a:rPr sz="3800" spc="-10" dirty="0">
                <a:latin typeface="Courier New"/>
                <a:cs typeface="Courier New"/>
              </a:rPr>
              <a:t>wages %&gt;%</a:t>
            </a:r>
            <a:endParaRPr sz="3800">
              <a:latin typeface="Courier New"/>
              <a:cs typeface="Courier New"/>
            </a:endParaRPr>
          </a:p>
          <a:p>
            <a:pPr marL="916305">
              <a:lnSpc>
                <a:spcPct val="100000"/>
              </a:lnSpc>
              <a:spcBef>
                <a:spcPts val="1625"/>
              </a:spcBef>
            </a:pPr>
            <a:r>
              <a:rPr sz="3800" spc="-10" dirty="0">
                <a:latin typeface="Courier New"/>
                <a:cs typeface="Courier New"/>
              </a:rPr>
              <a:t>ggplot(aes(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log(income)</a:t>
            </a:r>
            <a:r>
              <a:rPr sz="3800" spc="-10" dirty="0">
                <a:latin typeface="Courier New"/>
                <a:cs typeface="Courier New"/>
              </a:rPr>
              <a:t>)) </a:t>
            </a:r>
            <a:r>
              <a:rPr sz="3800" spc="-5" dirty="0">
                <a:latin typeface="Courier New"/>
                <a:cs typeface="Courier New"/>
              </a:rPr>
              <a:t>+ </a:t>
            </a:r>
            <a:r>
              <a:rPr sz="3800" spc="-10" dirty="0">
                <a:latin typeface="Courier New"/>
                <a:cs typeface="Courier New"/>
              </a:rPr>
              <a:t>geom_histogram(binwidth </a:t>
            </a:r>
            <a:r>
              <a:rPr sz="3800" spc="-5" dirty="0">
                <a:latin typeface="Courier New"/>
                <a:cs typeface="Courier New"/>
              </a:rPr>
              <a:t>=</a:t>
            </a:r>
            <a:r>
              <a:rPr sz="3800" spc="3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0.25)</a:t>
            </a:r>
            <a:endParaRPr sz="3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02236" y="4154712"/>
            <a:ext cx="356489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40" dirty="0">
                <a:solidFill>
                  <a:srgbClr val="F0F0F0"/>
                </a:solidFill>
              </a:rPr>
              <a:t>lm()</a:t>
            </a:r>
            <a:endParaRPr sz="164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9170266" y="1128626"/>
            <a:ext cx="17951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/>
              <a:t>lm()</a:t>
            </a:r>
          </a:p>
        </p:txBody>
      </p:sp>
      <p:sp>
        <p:nvSpPr>
          <p:cNvPr id="45" name="object 45"/>
          <p:cNvSpPr/>
          <p:nvPr/>
        </p:nvSpPr>
        <p:spPr>
          <a:xfrm>
            <a:off x="3438318" y="3712285"/>
            <a:ext cx="13247369" cy="1333500"/>
          </a:xfrm>
          <a:custGeom>
            <a:avLst/>
            <a:gdLst/>
            <a:ahLst/>
            <a:cxnLst/>
            <a:rect l="l" t="t" r="r" b="b"/>
            <a:pathLst>
              <a:path w="13247369" h="1333500">
                <a:moveTo>
                  <a:pt x="0" y="0"/>
                </a:moveTo>
                <a:lnTo>
                  <a:pt x="13247163" y="0"/>
                </a:lnTo>
                <a:lnTo>
                  <a:pt x="13247163" y="1333347"/>
                </a:lnTo>
                <a:lnTo>
                  <a:pt x="0" y="13333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38318" y="3712285"/>
            <a:ext cx="13247369" cy="1333500"/>
          </a:xfrm>
          <a:custGeom>
            <a:avLst/>
            <a:gdLst/>
            <a:ahLst/>
            <a:cxnLst/>
            <a:rect l="l" t="t" r="r" b="b"/>
            <a:pathLst>
              <a:path w="13247369" h="1333500">
                <a:moveTo>
                  <a:pt x="0" y="0"/>
                </a:moveTo>
                <a:lnTo>
                  <a:pt x="13247156" y="0"/>
                </a:lnTo>
                <a:lnTo>
                  <a:pt x="13247156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421750" y="2720201"/>
            <a:ext cx="12301855" cy="1946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85" dirty="0">
                <a:latin typeface="Calibri"/>
                <a:cs typeface="Calibri"/>
              </a:rPr>
              <a:t>Fit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linear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model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endParaRPr sz="4950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4560"/>
              </a:spcBef>
            </a:pPr>
            <a:r>
              <a:rPr sz="3850" spc="10" dirty="0">
                <a:latin typeface="Courier New"/>
                <a:cs typeface="Courier New"/>
              </a:rPr>
              <a:t>lm(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log(income)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~ education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data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7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wages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543990" y="4795574"/>
            <a:ext cx="3488054" cy="3450590"/>
          </a:xfrm>
          <a:custGeom>
            <a:avLst/>
            <a:gdLst/>
            <a:ahLst/>
            <a:cxnLst/>
            <a:rect l="l" t="t" r="r" b="b"/>
            <a:pathLst>
              <a:path w="3488055" h="3450590">
                <a:moveTo>
                  <a:pt x="3131446" y="832435"/>
                </a:moveTo>
                <a:lnTo>
                  <a:pt x="356336" y="832435"/>
                </a:lnTo>
                <a:lnTo>
                  <a:pt x="307985" y="835688"/>
                </a:lnTo>
                <a:lnTo>
                  <a:pt x="261610" y="845164"/>
                </a:lnTo>
                <a:lnTo>
                  <a:pt x="217636" y="860439"/>
                </a:lnTo>
                <a:lnTo>
                  <a:pt x="176489" y="881087"/>
                </a:lnTo>
                <a:lnTo>
                  <a:pt x="138592" y="906684"/>
                </a:lnTo>
                <a:lnTo>
                  <a:pt x="104370" y="936806"/>
                </a:lnTo>
                <a:lnTo>
                  <a:pt x="74248" y="971028"/>
                </a:lnTo>
                <a:lnTo>
                  <a:pt x="48651" y="1008925"/>
                </a:lnTo>
                <a:lnTo>
                  <a:pt x="28003" y="1050072"/>
                </a:lnTo>
                <a:lnTo>
                  <a:pt x="12729" y="1094046"/>
                </a:lnTo>
                <a:lnTo>
                  <a:pt x="3253" y="1140421"/>
                </a:lnTo>
                <a:lnTo>
                  <a:pt x="0" y="1188773"/>
                </a:lnTo>
                <a:lnTo>
                  <a:pt x="0" y="3093819"/>
                </a:lnTo>
                <a:lnTo>
                  <a:pt x="3253" y="3142171"/>
                </a:lnTo>
                <a:lnTo>
                  <a:pt x="12729" y="3188546"/>
                </a:lnTo>
                <a:lnTo>
                  <a:pt x="28003" y="3232520"/>
                </a:lnTo>
                <a:lnTo>
                  <a:pt x="48651" y="3273667"/>
                </a:lnTo>
                <a:lnTo>
                  <a:pt x="74248" y="3311564"/>
                </a:lnTo>
                <a:lnTo>
                  <a:pt x="104370" y="3345786"/>
                </a:lnTo>
                <a:lnTo>
                  <a:pt x="138592" y="3375907"/>
                </a:lnTo>
                <a:lnTo>
                  <a:pt x="176489" y="3401505"/>
                </a:lnTo>
                <a:lnTo>
                  <a:pt x="217636" y="3422153"/>
                </a:lnTo>
                <a:lnTo>
                  <a:pt x="261610" y="3437427"/>
                </a:lnTo>
                <a:lnTo>
                  <a:pt x="307985" y="3446903"/>
                </a:lnTo>
                <a:lnTo>
                  <a:pt x="356336" y="3450156"/>
                </a:lnTo>
                <a:lnTo>
                  <a:pt x="3131446" y="3450156"/>
                </a:lnTo>
                <a:lnTo>
                  <a:pt x="3179799" y="3446903"/>
                </a:lnTo>
                <a:lnTo>
                  <a:pt x="3226175" y="3437427"/>
                </a:lnTo>
                <a:lnTo>
                  <a:pt x="3270150" y="3422153"/>
                </a:lnTo>
                <a:lnTo>
                  <a:pt x="3311298" y="3401505"/>
                </a:lnTo>
                <a:lnTo>
                  <a:pt x="3349196" y="3375907"/>
                </a:lnTo>
                <a:lnTo>
                  <a:pt x="3383418" y="3345786"/>
                </a:lnTo>
                <a:lnTo>
                  <a:pt x="3413541" y="3311564"/>
                </a:lnTo>
                <a:lnTo>
                  <a:pt x="3439138" y="3273667"/>
                </a:lnTo>
                <a:lnTo>
                  <a:pt x="3459787" y="3232520"/>
                </a:lnTo>
                <a:lnTo>
                  <a:pt x="3475061" y="3188546"/>
                </a:lnTo>
                <a:lnTo>
                  <a:pt x="3484538" y="3142171"/>
                </a:lnTo>
                <a:lnTo>
                  <a:pt x="3487791" y="3093819"/>
                </a:lnTo>
                <a:lnTo>
                  <a:pt x="3487791" y="1188773"/>
                </a:lnTo>
                <a:lnTo>
                  <a:pt x="3484535" y="1140421"/>
                </a:lnTo>
                <a:lnTo>
                  <a:pt x="3475058" y="1094046"/>
                </a:lnTo>
                <a:lnTo>
                  <a:pt x="3459782" y="1050072"/>
                </a:lnTo>
                <a:lnTo>
                  <a:pt x="3439134" y="1008925"/>
                </a:lnTo>
                <a:lnTo>
                  <a:pt x="3413536" y="971028"/>
                </a:lnTo>
                <a:lnTo>
                  <a:pt x="3383414" y="936806"/>
                </a:lnTo>
                <a:lnTo>
                  <a:pt x="3349193" y="906684"/>
                </a:lnTo>
                <a:lnTo>
                  <a:pt x="3311296" y="881087"/>
                </a:lnTo>
                <a:lnTo>
                  <a:pt x="3270148" y="860439"/>
                </a:lnTo>
                <a:lnTo>
                  <a:pt x="3226174" y="845164"/>
                </a:lnTo>
                <a:lnTo>
                  <a:pt x="3179798" y="835688"/>
                </a:lnTo>
                <a:lnTo>
                  <a:pt x="3131446" y="832435"/>
                </a:lnTo>
                <a:close/>
              </a:path>
              <a:path w="3488055" h="3450590">
                <a:moveTo>
                  <a:pt x="2956393" y="0"/>
                </a:moveTo>
                <a:lnTo>
                  <a:pt x="2851684" y="832435"/>
                </a:lnTo>
                <a:lnTo>
                  <a:pt x="3061102" y="832435"/>
                </a:lnTo>
                <a:lnTo>
                  <a:pt x="29563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704281" y="6542074"/>
            <a:ext cx="316357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b="1" spc="1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600" b="1" spc="1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4600" b="1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13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433083" y="4851528"/>
            <a:ext cx="5902325" cy="3377565"/>
          </a:xfrm>
          <a:custGeom>
            <a:avLst/>
            <a:gdLst/>
            <a:ahLst/>
            <a:cxnLst/>
            <a:rect l="l" t="t" r="r" b="b"/>
            <a:pathLst>
              <a:path w="5902325" h="3377565">
                <a:moveTo>
                  <a:pt x="5545642" y="759793"/>
                </a:moveTo>
                <a:lnTo>
                  <a:pt x="356337" y="759793"/>
                </a:lnTo>
                <a:lnTo>
                  <a:pt x="307985" y="763046"/>
                </a:lnTo>
                <a:lnTo>
                  <a:pt x="261610" y="772522"/>
                </a:lnTo>
                <a:lnTo>
                  <a:pt x="217637" y="787797"/>
                </a:lnTo>
                <a:lnTo>
                  <a:pt x="176489" y="808445"/>
                </a:lnTo>
                <a:lnTo>
                  <a:pt x="138592" y="834042"/>
                </a:lnTo>
                <a:lnTo>
                  <a:pt x="104370" y="864164"/>
                </a:lnTo>
                <a:lnTo>
                  <a:pt x="74248" y="898385"/>
                </a:lnTo>
                <a:lnTo>
                  <a:pt x="48651" y="936282"/>
                </a:lnTo>
                <a:lnTo>
                  <a:pt x="28003" y="977430"/>
                </a:lnTo>
                <a:lnTo>
                  <a:pt x="12729" y="1021403"/>
                </a:lnTo>
                <a:lnTo>
                  <a:pt x="3253" y="1067778"/>
                </a:lnTo>
                <a:lnTo>
                  <a:pt x="0" y="1116130"/>
                </a:lnTo>
                <a:lnTo>
                  <a:pt x="0" y="3021177"/>
                </a:lnTo>
                <a:lnTo>
                  <a:pt x="3253" y="3069529"/>
                </a:lnTo>
                <a:lnTo>
                  <a:pt x="12729" y="3115904"/>
                </a:lnTo>
                <a:lnTo>
                  <a:pt x="28003" y="3159877"/>
                </a:lnTo>
                <a:lnTo>
                  <a:pt x="48651" y="3201025"/>
                </a:lnTo>
                <a:lnTo>
                  <a:pt x="74248" y="3238922"/>
                </a:lnTo>
                <a:lnTo>
                  <a:pt x="104370" y="3273144"/>
                </a:lnTo>
                <a:lnTo>
                  <a:pt x="138592" y="3303266"/>
                </a:lnTo>
                <a:lnTo>
                  <a:pt x="176489" y="3328863"/>
                </a:lnTo>
                <a:lnTo>
                  <a:pt x="217637" y="3349511"/>
                </a:lnTo>
                <a:lnTo>
                  <a:pt x="261610" y="3364785"/>
                </a:lnTo>
                <a:lnTo>
                  <a:pt x="307985" y="3374261"/>
                </a:lnTo>
                <a:lnTo>
                  <a:pt x="356337" y="3377514"/>
                </a:lnTo>
                <a:lnTo>
                  <a:pt x="5545642" y="3377514"/>
                </a:lnTo>
                <a:lnTo>
                  <a:pt x="5593994" y="3374261"/>
                </a:lnTo>
                <a:lnTo>
                  <a:pt x="5640369" y="3364785"/>
                </a:lnTo>
                <a:lnTo>
                  <a:pt x="5684342" y="3349511"/>
                </a:lnTo>
                <a:lnTo>
                  <a:pt x="5725490" y="3328862"/>
                </a:lnTo>
                <a:lnTo>
                  <a:pt x="5763387" y="3303265"/>
                </a:lnTo>
                <a:lnTo>
                  <a:pt x="5797609" y="3273143"/>
                </a:lnTo>
                <a:lnTo>
                  <a:pt x="5827731" y="3238922"/>
                </a:lnTo>
                <a:lnTo>
                  <a:pt x="5853328" y="3201025"/>
                </a:lnTo>
                <a:lnTo>
                  <a:pt x="5873976" y="3159877"/>
                </a:lnTo>
                <a:lnTo>
                  <a:pt x="5889251" y="3115904"/>
                </a:lnTo>
                <a:lnTo>
                  <a:pt x="5898727" y="3069529"/>
                </a:lnTo>
                <a:lnTo>
                  <a:pt x="5901980" y="3021177"/>
                </a:lnTo>
                <a:lnTo>
                  <a:pt x="5901980" y="1116130"/>
                </a:lnTo>
                <a:lnTo>
                  <a:pt x="5898727" y="1067778"/>
                </a:lnTo>
                <a:lnTo>
                  <a:pt x="5889251" y="1021403"/>
                </a:lnTo>
                <a:lnTo>
                  <a:pt x="5873976" y="977430"/>
                </a:lnTo>
                <a:lnTo>
                  <a:pt x="5853328" y="936282"/>
                </a:lnTo>
                <a:lnTo>
                  <a:pt x="5827731" y="898385"/>
                </a:lnTo>
                <a:lnTo>
                  <a:pt x="5797609" y="864164"/>
                </a:lnTo>
                <a:lnTo>
                  <a:pt x="5763387" y="834042"/>
                </a:lnTo>
                <a:lnTo>
                  <a:pt x="5725490" y="808445"/>
                </a:lnTo>
                <a:lnTo>
                  <a:pt x="5684342" y="787797"/>
                </a:lnTo>
                <a:lnTo>
                  <a:pt x="5640369" y="772522"/>
                </a:lnTo>
                <a:lnTo>
                  <a:pt x="5593994" y="763046"/>
                </a:lnTo>
                <a:lnTo>
                  <a:pt x="5545642" y="759793"/>
                </a:lnTo>
                <a:close/>
              </a:path>
              <a:path w="5902325" h="3377565">
                <a:moveTo>
                  <a:pt x="4835913" y="0"/>
                </a:moveTo>
                <a:lnTo>
                  <a:pt x="4730876" y="759793"/>
                </a:lnTo>
                <a:lnTo>
                  <a:pt x="4940622" y="759793"/>
                </a:lnTo>
                <a:lnTo>
                  <a:pt x="483591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767289" y="5871937"/>
            <a:ext cx="5226685" cy="204851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 indent="3810" algn="ctr">
              <a:lnSpc>
                <a:spcPts val="5190"/>
              </a:lnSpc>
              <a:spcBef>
                <a:spcPts val="565"/>
              </a:spcBef>
            </a:pPr>
            <a:r>
              <a:rPr sz="4600" b="1" spc="-14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4600" b="1" spc="150" dirty="0">
                <a:solidFill>
                  <a:srgbClr val="FFFFFF"/>
                </a:solidFill>
                <a:latin typeface="Calibri"/>
                <a:cs typeface="Calibri"/>
              </a:rPr>
              <a:t>formula </a:t>
            </a:r>
            <a:r>
              <a:rPr sz="4600" b="1" spc="145" dirty="0">
                <a:solidFill>
                  <a:srgbClr val="FFFFFF"/>
                </a:solidFill>
                <a:latin typeface="Calibri"/>
                <a:cs typeface="Calibri"/>
              </a:rPr>
              <a:t>that  </a:t>
            </a:r>
            <a:r>
              <a:rPr sz="4600" b="1" spc="165" dirty="0">
                <a:solidFill>
                  <a:srgbClr val="FFFFFF"/>
                </a:solidFill>
                <a:latin typeface="Calibri"/>
                <a:cs typeface="Calibri"/>
              </a:rPr>
              <a:t>describes</a:t>
            </a:r>
            <a:r>
              <a:rPr sz="460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1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600" b="1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145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46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130" dirty="0">
                <a:solidFill>
                  <a:srgbClr val="FFFFFF"/>
                </a:solidFill>
                <a:latin typeface="Calibri"/>
                <a:cs typeface="Calibri"/>
              </a:rPr>
              <a:t>equation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9917" y="4326434"/>
            <a:ext cx="9466580" cy="228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</a:rPr>
              <a:t>Navigate </a:t>
            </a:r>
            <a:r>
              <a:rPr sz="5500" spc="15" dirty="0">
                <a:solidFill>
                  <a:srgbClr val="005493"/>
                </a:solidFill>
              </a:rPr>
              <a:t>to </a:t>
            </a:r>
            <a:r>
              <a:rPr sz="5500" spc="45" dirty="0">
                <a:solidFill>
                  <a:srgbClr val="005493"/>
                </a:solidFill>
              </a:rPr>
              <a:t>the </a:t>
            </a:r>
            <a:r>
              <a:rPr sz="5500" b="1" spc="55" dirty="0">
                <a:solidFill>
                  <a:srgbClr val="005493"/>
                </a:solidFill>
                <a:latin typeface="Calibri"/>
                <a:cs typeface="Calibri"/>
              </a:rPr>
              <a:t>04-Model</a:t>
            </a:r>
            <a:r>
              <a:rPr sz="5500" b="1" spc="-7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</a:rPr>
              <a:t>folder.  </a:t>
            </a:r>
            <a:r>
              <a:rPr sz="5500" spc="80" dirty="0">
                <a:solidFill>
                  <a:srgbClr val="005493"/>
                </a:solidFill>
              </a:rPr>
              <a:t>Open</a:t>
            </a:r>
            <a:r>
              <a:rPr sz="5500" spc="-150" dirty="0">
                <a:solidFill>
                  <a:srgbClr val="005493"/>
                </a:solidFill>
              </a:rPr>
              <a:t> </a:t>
            </a:r>
            <a:r>
              <a:rPr sz="5500" b="1" spc="140" dirty="0">
                <a:solidFill>
                  <a:srgbClr val="005493"/>
                </a:solidFill>
                <a:latin typeface="Calibri"/>
                <a:cs typeface="Calibri"/>
              </a:rPr>
              <a:t>04-Model-Exercises.Rmd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8102236" y="1128626"/>
            <a:ext cx="392302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f</a:t>
            </a:r>
            <a:r>
              <a:rPr spc="160" dirty="0"/>
              <a:t>ormulas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573608" y="3076211"/>
            <a:ext cx="153854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90" dirty="0">
                <a:latin typeface="Calibri"/>
                <a:cs typeface="Calibri"/>
              </a:rPr>
              <a:t>Formula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only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needs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include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response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predictors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48796" y="6090932"/>
            <a:ext cx="2850853" cy="898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75"/>
              </a:lnSpc>
            </a:pPr>
            <a:r>
              <a:rPr sz="6600" spc="-5" dirty="0">
                <a:latin typeface="Simplified Arabic Fixed" panose="020F0502020204030204" pitchFamily="49" charset="-78"/>
                <a:cs typeface="Simplified Arabic Fixed" panose="020F0502020204030204" pitchFamily="49" charset="-78"/>
              </a:rPr>
              <a:t>y ~</a:t>
            </a:r>
            <a:r>
              <a:rPr sz="6600" spc="-100" dirty="0">
                <a:latin typeface="Simplified Arabic Fixed" panose="020F0502020204030204" pitchFamily="49" charset="-78"/>
                <a:cs typeface="Simplified Arabic Fixed" panose="020F0502020204030204" pitchFamily="49" charset="-78"/>
              </a:rPr>
              <a:t> </a:t>
            </a:r>
            <a:r>
              <a:rPr sz="6600" spc="-5" dirty="0">
                <a:latin typeface="Simplified Arabic Fixed" panose="020F0502020204030204" pitchFamily="49" charset="-78"/>
                <a:cs typeface="Simplified Arabic Fixed" panose="020F0502020204030204" pitchFamily="49" charset="-78"/>
              </a:rPr>
              <a:t>x</a:t>
            </a:r>
            <a:endParaRPr sz="6600" dirty="0">
              <a:latin typeface="Simplified Arabic Fixed" panose="020F0502020204030204" pitchFamily="49" charset="-78"/>
              <a:cs typeface="Simplified Arabic Fixed" panose="020F0502020204030204" pitchFamily="49" charset="-78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39201" y="4781224"/>
            <a:ext cx="8851649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515"/>
              </a:lnSpc>
            </a:pPr>
            <a:r>
              <a:rPr lang="en-US" sz="8000" spc="-5" dirty="0">
                <a:latin typeface="SimSun" panose="02010600030101010101" pitchFamily="2" charset="-122"/>
                <a:ea typeface="SimSun" panose="02010600030101010101" pitchFamily="2" charset="-122"/>
                <a:cs typeface="SimSun"/>
              </a:rPr>
              <a:t>y </a:t>
            </a:r>
            <a:r>
              <a:rPr lang="en-US" sz="7900" i="1" spc="-575" dirty="0">
                <a:latin typeface="SimSun" panose="02010600030101010101" pitchFamily="2" charset="-122"/>
                <a:ea typeface="SimSun" panose="02010600030101010101" pitchFamily="2" charset="-122"/>
                <a:cs typeface="Meiryo"/>
              </a:rPr>
              <a:t>= a + Bx + e</a:t>
            </a:r>
            <a:endParaRPr sz="7900" dirty="0">
              <a:latin typeface="SimSun" panose="02010600030101010101" pitchFamily="2" charset="-122"/>
              <a:ea typeface="SimSun" panose="02010600030101010101" pitchFamily="2" charset="-122"/>
              <a:cs typeface="Meiryo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688241" y="7154760"/>
            <a:ext cx="2574925" cy="3352800"/>
          </a:xfrm>
          <a:custGeom>
            <a:avLst/>
            <a:gdLst/>
            <a:ahLst/>
            <a:cxnLst/>
            <a:rect l="l" t="t" r="r" b="b"/>
            <a:pathLst>
              <a:path w="2574925" h="3352800">
                <a:moveTo>
                  <a:pt x="2218518" y="734925"/>
                </a:moveTo>
                <a:lnTo>
                  <a:pt x="356337" y="734925"/>
                </a:lnTo>
                <a:lnTo>
                  <a:pt x="307986" y="738178"/>
                </a:lnTo>
                <a:lnTo>
                  <a:pt x="261611" y="747654"/>
                </a:lnTo>
                <a:lnTo>
                  <a:pt x="217637" y="762928"/>
                </a:lnTo>
                <a:lnTo>
                  <a:pt x="176489" y="783576"/>
                </a:lnTo>
                <a:lnTo>
                  <a:pt x="138592" y="809174"/>
                </a:lnTo>
                <a:lnTo>
                  <a:pt x="104371" y="839295"/>
                </a:lnTo>
                <a:lnTo>
                  <a:pt x="74249" y="873517"/>
                </a:lnTo>
                <a:lnTo>
                  <a:pt x="48651" y="911414"/>
                </a:lnTo>
                <a:lnTo>
                  <a:pt x="28003" y="952561"/>
                </a:lnTo>
                <a:lnTo>
                  <a:pt x="12729" y="996535"/>
                </a:lnTo>
                <a:lnTo>
                  <a:pt x="3253" y="1042910"/>
                </a:lnTo>
                <a:lnTo>
                  <a:pt x="0" y="1091262"/>
                </a:lnTo>
                <a:lnTo>
                  <a:pt x="0" y="2996308"/>
                </a:lnTo>
                <a:lnTo>
                  <a:pt x="3253" y="3044660"/>
                </a:lnTo>
                <a:lnTo>
                  <a:pt x="12729" y="3091035"/>
                </a:lnTo>
                <a:lnTo>
                  <a:pt x="28003" y="3135009"/>
                </a:lnTo>
                <a:lnTo>
                  <a:pt x="48651" y="3176156"/>
                </a:lnTo>
                <a:lnTo>
                  <a:pt x="74249" y="3214053"/>
                </a:lnTo>
                <a:lnTo>
                  <a:pt x="104371" y="3248275"/>
                </a:lnTo>
                <a:lnTo>
                  <a:pt x="138592" y="3278397"/>
                </a:lnTo>
                <a:lnTo>
                  <a:pt x="176489" y="3303994"/>
                </a:lnTo>
                <a:lnTo>
                  <a:pt x="217637" y="3324642"/>
                </a:lnTo>
                <a:lnTo>
                  <a:pt x="261611" y="3339917"/>
                </a:lnTo>
                <a:lnTo>
                  <a:pt x="307986" y="3349393"/>
                </a:lnTo>
                <a:lnTo>
                  <a:pt x="356337" y="3352646"/>
                </a:lnTo>
                <a:lnTo>
                  <a:pt x="2218518" y="3352646"/>
                </a:lnTo>
                <a:lnTo>
                  <a:pt x="2266870" y="3349392"/>
                </a:lnTo>
                <a:lnTo>
                  <a:pt x="2313245" y="3339916"/>
                </a:lnTo>
                <a:lnTo>
                  <a:pt x="2357219" y="3324642"/>
                </a:lnTo>
                <a:lnTo>
                  <a:pt x="2398367" y="3303994"/>
                </a:lnTo>
                <a:lnTo>
                  <a:pt x="2436264" y="3278396"/>
                </a:lnTo>
                <a:lnTo>
                  <a:pt x="2470485" y="3248275"/>
                </a:lnTo>
                <a:lnTo>
                  <a:pt x="2500607" y="3214053"/>
                </a:lnTo>
                <a:lnTo>
                  <a:pt x="2526205" y="3176156"/>
                </a:lnTo>
                <a:lnTo>
                  <a:pt x="2546853" y="3135008"/>
                </a:lnTo>
                <a:lnTo>
                  <a:pt x="2562127" y="3091035"/>
                </a:lnTo>
                <a:lnTo>
                  <a:pt x="2571603" y="3044660"/>
                </a:lnTo>
                <a:lnTo>
                  <a:pt x="2574856" y="2996308"/>
                </a:lnTo>
                <a:lnTo>
                  <a:pt x="2574856" y="1091262"/>
                </a:lnTo>
                <a:lnTo>
                  <a:pt x="2571603" y="1042910"/>
                </a:lnTo>
                <a:lnTo>
                  <a:pt x="2562127" y="996535"/>
                </a:lnTo>
                <a:lnTo>
                  <a:pt x="2546853" y="952561"/>
                </a:lnTo>
                <a:lnTo>
                  <a:pt x="2526204" y="911414"/>
                </a:lnTo>
                <a:lnTo>
                  <a:pt x="2500607" y="873517"/>
                </a:lnTo>
                <a:lnTo>
                  <a:pt x="2470485" y="839295"/>
                </a:lnTo>
                <a:lnTo>
                  <a:pt x="2436263" y="809174"/>
                </a:lnTo>
                <a:lnTo>
                  <a:pt x="2398366" y="783576"/>
                </a:lnTo>
                <a:lnTo>
                  <a:pt x="2357219" y="762928"/>
                </a:lnTo>
                <a:lnTo>
                  <a:pt x="2313245" y="747654"/>
                </a:lnTo>
                <a:lnTo>
                  <a:pt x="2266870" y="738178"/>
                </a:lnTo>
                <a:lnTo>
                  <a:pt x="2218518" y="734925"/>
                </a:lnTo>
                <a:close/>
              </a:path>
              <a:path w="2574925" h="3352800">
                <a:moveTo>
                  <a:pt x="1253561" y="0"/>
                </a:moveTo>
                <a:lnTo>
                  <a:pt x="1149179" y="734925"/>
                </a:lnTo>
                <a:lnTo>
                  <a:pt x="1358270" y="734925"/>
                </a:lnTo>
                <a:lnTo>
                  <a:pt x="125356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055147" y="8772373"/>
            <a:ext cx="1849120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b="1" spc="-1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10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65" dirty="0">
                <a:solidFill>
                  <a:srgbClr val="FFFFFF"/>
                </a:solidFill>
                <a:latin typeface="Calibri"/>
                <a:cs typeface="Calibri"/>
              </a:rPr>
              <a:t>tilde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838885" y="7246380"/>
            <a:ext cx="3929379" cy="3261360"/>
          </a:xfrm>
          <a:custGeom>
            <a:avLst/>
            <a:gdLst/>
            <a:ahLst/>
            <a:cxnLst/>
            <a:rect l="l" t="t" r="r" b="b"/>
            <a:pathLst>
              <a:path w="3929379" h="3261359">
                <a:moveTo>
                  <a:pt x="3277060" y="643305"/>
                </a:moveTo>
                <a:lnTo>
                  <a:pt x="356337" y="643305"/>
                </a:lnTo>
                <a:lnTo>
                  <a:pt x="307986" y="646558"/>
                </a:lnTo>
                <a:lnTo>
                  <a:pt x="261611" y="656034"/>
                </a:lnTo>
                <a:lnTo>
                  <a:pt x="217637" y="671308"/>
                </a:lnTo>
                <a:lnTo>
                  <a:pt x="176489" y="691956"/>
                </a:lnTo>
                <a:lnTo>
                  <a:pt x="138592" y="717553"/>
                </a:lnTo>
                <a:lnTo>
                  <a:pt x="104371" y="747675"/>
                </a:lnTo>
                <a:lnTo>
                  <a:pt x="74249" y="781897"/>
                </a:lnTo>
                <a:lnTo>
                  <a:pt x="48651" y="819794"/>
                </a:lnTo>
                <a:lnTo>
                  <a:pt x="28003" y="860941"/>
                </a:lnTo>
                <a:lnTo>
                  <a:pt x="12729" y="904915"/>
                </a:lnTo>
                <a:lnTo>
                  <a:pt x="3253" y="951290"/>
                </a:lnTo>
                <a:lnTo>
                  <a:pt x="0" y="999641"/>
                </a:lnTo>
                <a:lnTo>
                  <a:pt x="0" y="2904688"/>
                </a:lnTo>
                <a:lnTo>
                  <a:pt x="3253" y="2953040"/>
                </a:lnTo>
                <a:lnTo>
                  <a:pt x="12729" y="2999415"/>
                </a:lnTo>
                <a:lnTo>
                  <a:pt x="28003" y="3043388"/>
                </a:lnTo>
                <a:lnTo>
                  <a:pt x="48651" y="3084536"/>
                </a:lnTo>
                <a:lnTo>
                  <a:pt x="74249" y="3122433"/>
                </a:lnTo>
                <a:lnTo>
                  <a:pt x="104371" y="3156655"/>
                </a:lnTo>
                <a:lnTo>
                  <a:pt x="138592" y="3186776"/>
                </a:lnTo>
                <a:lnTo>
                  <a:pt x="176489" y="3212374"/>
                </a:lnTo>
                <a:lnTo>
                  <a:pt x="217637" y="3233022"/>
                </a:lnTo>
                <a:lnTo>
                  <a:pt x="261611" y="3248296"/>
                </a:lnTo>
                <a:lnTo>
                  <a:pt x="307986" y="3257772"/>
                </a:lnTo>
                <a:lnTo>
                  <a:pt x="356337" y="3261025"/>
                </a:lnTo>
                <a:lnTo>
                  <a:pt x="3277060" y="3261025"/>
                </a:lnTo>
                <a:lnTo>
                  <a:pt x="3325412" y="3257772"/>
                </a:lnTo>
                <a:lnTo>
                  <a:pt x="3371786" y="3248296"/>
                </a:lnTo>
                <a:lnTo>
                  <a:pt x="3415760" y="3233022"/>
                </a:lnTo>
                <a:lnTo>
                  <a:pt x="3456908" y="3212373"/>
                </a:lnTo>
                <a:lnTo>
                  <a:pt x="3494804" y="3186776"/>
                </a:lnTo>
                <a:lnTo>
                  <a:pt x="3529026" y="3156654"/>
                </a:lnTo>
                <a:lnTo>
                  <a:pt x="3559148" y="3122433"/>
                </a:lnTo>
                <a:lnTo>
                  <a:pt x="3584745" y="3084536"/>
                </a:lnTo>
                <a:lnTo>
                  <a:pt x="3605393" y="3043388"/>
                </a:lnTo>
                <a:lnTo>
                  <a:pt x="3620668" y="2999415"/>
                </a:lnTo>
                <a:lnTo>
                  <a:pt x="3630144" y="2953040"/>
                </a:lnTo>
                <a:lnTo>
                  <a:pt x="3633397" y="2904688"/>
                </a:lnTo>
                <a:lnTo>
                  <a:pt x="3633397" y="999641"/>
                </a:lnTo>
                <a:lnTo>
                  <a:pt x="3629727" y="949261"/>
                </a:lnTo>
                <a:lnTo>
                  <a:pt x="3619115" y="901199"/>
                </a:lnTo>
                <a:lnTo>
                  <a:pt x="3602158" y="855849"/>
                </a:lnTo>
                <a:lnTo>
                  <a:pt x="3579452" y="813600"/>
                </a:lnTo>
                <a:lnTo>
                  <a:pt x="3551593" y="774845"/>
                </a:lnTo>
                <a:lnTo>
                  <a:pt x="3608631" y="657702"/>
                </a:lnTo>
                <a:lnTo>
                  <a:pt x="3372279" y="657702"/>
                </a:lnTo>
                <a:lnTo>
                  <a:pt x="3349216" y="651879"/>
                </a:lnTo>
                <a:lnTo>
                  <a:pt x="3325682" y="647327"/>
                </a:lnTo>
                <a:lnTo>
                  <a:pt x="3301641" y="644363"/>
                </a:lnTo>
                <a:lnTo>
                  <a:pt x="3277060" y="643305"/>
                </a:lnTo>
                <a:close/>
              </a:path>
              <a:path w="3929379" h="3261359">
                <a:moveTo>
                  <a:pt x="3928873" y="0"/>
                </a:moveTo>
                <a:lnTo>
                  <a:pt x="3372279" y="657702"/>
                </a:lnTo>
                <a:lnTo>
                  <a:pt x="3608631" y="657702"/>
                </a:lnTo>
                <a:lnTo>
                  <a:pt x="3928873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275157" y="8772373"/>
            <a:ext cx="2768600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b="1" spc="20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5100" b="1" spc="155" dirty="0">
                <a:solidFill>
                  <a:srgbClr val="FFFFFF"/>
                </a:solidFill>
                <a:latin typeface="Calibri"/>
                <a:cs typeface="Calibri"/>
              </a:rPr>
              <a:t>esponse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919317" y="7214640"/>
            <a:ext cx="4034154" cy="3293110"/>
          </a:xfrm>
          <a:custGeom>
            <a:avLst/>
            <a:gdLst/>
            <a:ahLst/>
            <a:cxnLst/>
            <a:rect l="l" t="t" r="r" b="b"/>
            <a:pathLst>
              <a:path w="4034154" h="3293109">
                <a:moveTo>
                  <a:pt x="0" y="0"/>
                </a:moveTo>
                <a:lnTo>
                  <a:pt x="598803" y="846506"/>
                </a:lnTo>
                <a:lnTo>
                  <a:pt x="576602" y="888630"/>
                </a:lnTo>
                <a:lnTo>
                  <a:pt x="559927" y="933727"/>
                </a:lnTo>
                <a:lnTo>
                  <a:pt x="549437" y="981432"/>
                </a:lnTo>
                <a:lnTo>
                  <a:pt x="545794" y="1031382"/>
                </a:lnTo>
                <a:lnTo>
                  <a:pt x="545794" y="2936428"/>
                </a:lnTo>
                <a:lnTo>
                  <a:pt x="549047" y="2984780"/>
                </a:lnTo>
                <a:lnTo>
                  <a:pt x="558523" y="3031155"/>
                </a:lnTo>
                <a:lnTo>
                  <a:pt x="573798" y="3075129"/>
                </a:lnTo>
                <a:lnTo>
                  <a:pt x="594446" y="3116276"/>
                </a:lnTo>
                <a:lnTo>
                  <a:pt x="620043" y="3154173"/>
                </a:lnTo>
                <a:lnTo>
                  <a:pt x="650165" y="3188395"/>
                </a:lnTo>
                <a:lnTo>
                  <a:pt x="684387" y="3218517"/>
                </a:lnTo>
                <a:lnTo>
                  <a:pt x="722284" y="3244114"/>
                </a:lnTo>
                <a:lnTo>
                  <a:pt x="763432" y="3264762"/>
                </a:lnTo>
                <a:lnTo>
                  <a:pt x="807405" y="3280037"/>
                </a:lnTo>
                <a:lnTo>
                  <a:pt x="853780" y="3289513"/>
                </a:lnTo>
                <a:lnTo>
                  <a:pt x="902132" y="3292766"/>
                </a:lnTo>
                <a:lnTo>
                  <a:pt x="3677240" y="3292766"/>
                </a:lnTo>
                <a:lnTo>
                  <a:pt x="3725594" y="3289513"/>
                </a:lnTo>
                <a:lnTo>
                  <a:pt x="3771970" y="3280036"/>
                </a:lnTo>
                <a:lnTo>
                  <a:pt x="3815944" y="3264762"/>
                </a:lnTo>
                <a:lnTo>
                  <a:pt x="3857093" y="3244114"/>
                </a:lnTo>
                <a:lnTo>
                  <a:pt x="3894991" y="3218517"/>
                </a:lnTo>
                <a:lnTo>
                  <a:pt x="3929213" y="3188395"/>
                </a:lnTo>
                <a:lnTo>
                  <a:pt x="3959335" y="3154173"/>
                </a:lnTo>
                <a:lnTo>
                  <a:pt x="3984933" y="3116276"/>
                </a:lnTo>
                <a:lnTo>
                  <a:pt x="4005582" y="3075129"/>
                </a:lnTo>
                <a:lnTo>
                  <a:pt x="4020856" y="3031155"/>
                </a:lnTo>
                <a:lnTo>
                  <a:pt x="4030333" y="2984780"/>
                </a:lnTo>
                <a:lnTo>
                  <a:pt x="4033586" y="2936428"/>
                </a:lnTo>
                <a:lnTo>
                  <a:pt x="4033586" y="1031382"/>
                </a:lnTo>
                <a:lnTo>
                  <a:pt x="4030333" y="983030"/>
                </a:lnTo>
                <a:lnTo>
                  <a:pt x="4020856" y="936655"/>
                </a:lnTo>
                <a:lnTo>
                  <a:pt x="4005582" y="892682"/>
                </a:lnTo>
                <a:lnTo>
                  <a:pt x="3984933" y="851534"/>
                </a:lnTo>
                <a:lnTo>
                  <a:pt x="3959335" y="813637"/>
                </a:lnTo>
                <a:lnTo>
                  <a:pt x="3929213" y="779416"/>
                </a:lnTo>
                <a:lnTo>
                  <a:pt x="3894991" y="749294"/>
                </a:lnTo>
                <a:lnTo>
                  <a:pt x="3857093" y="723697"/>
                </a:lnTo>
                <a:lnTo>
                  <a:pt x="3821434" y="705803"/>
                </a:lnTo>
                <a:lnTo>
                  <a:pt x="758812" y="705803"/>
                </a:lnTo>
                <a:lnTo>
                  <a:pt x="0" y="0"/>
                </a:lnTo>
                <a:close/>
              </a:path>
              <a:path w="4034154" h="3293109">
                <a:moveTo>
                  <a:pt x="3677240" y="675045"/>
                </a:moveTo>
                <a:lnTo>
                  <a:pt x="902132" y="675045"/>
                </a:lnTo>
                <a:lnTo>
                  <a:pt x="864364" y="677128"/>
                </a:lnTo>
                <a:lnTo>
                  <a:pt x="827787" y="683163"/>
                </a:lnTo>
                <a:lnTo>
                  <a:pt x="792552" y="692829"/>
                </a:lnTo>
                <a:lnTo>
                  <a:pt x="758812" y="705803"/>
                </a:lnTo>
                <a:lnTo>
                  <a:pt x="3821434" y="705803"/>
                </a:lnTo>
                <a:lnTo>
                  <a:pt x="3815944" y="703048"/>
                </a:lnTo>
                <a:lnTo>
                  <a:pt x="3771970" y="687774"/>
                </a:lnTo>
                <a:lnTo>
                  <a:pt x="3725594" y="678298"/>
                </a:lnTo>
                <a:lnTo>
                  <a:pt x="3677240" y="675045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9725223" y="8395420"/>
            <a:ext cx="2971800" cy="285305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931544">
              <a:lnSpc>
                <a:spcPts val="5770"/>
              </a:lnSpc>
              <a:spcBef>
                <a:spcPts val="595"/>
              </a:spcBef>
            </a:pPr>
            <a:r>
              <a:rPr sz="5100" b="1" spc="19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2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5100" b="1" spc="170" dirty="0">
                <a:solidFill>
                  <a:srgbClr val="FFFFFF"/>
                </a:solidFill>
                <a:latin typeface="Calibri"/>
                <a:cs typeface="Calibri"/>
              </a:rPr>
              <a:t>edi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5100" b="1" spc="19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5100" b="1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5100" b="1" spc="229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5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8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39593" y="3076211"/>
            <a:ext cx="16005810" cy="249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Fit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model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below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then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examine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output.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does 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 </a:t>
            </a:r>
            <a:r>
              <a:rPr sz="4950" spc="114" dirty="0">
                <a:solidFill>
                  <a:srgbClr val="005493"/>
                </a:solidFill>
                <a:latin typeface="Calibri"/>
                <a:cs typeface="Calibri"/>
              </a:rPr>
              <a:t>look</a:t>
            </a:r>
            <a:r>
              <a:rPr sz="4950" spc="-31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like?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70"/>
              </a:spcBef>
            </a:pPr>
            <a:r>
              <a:rPr sz="4100" spc="5" dirty="0">
                <a:solidFill>
                  <a:srgbClr val="164F86"/>
                </a:solidFill>
                <a:latin typeface="Courier New"/>
                <a:cs typeface="Courier New"/>
              </a:rPr>
              <a:t>mod_e </a:t>
            </a:r>
            <a:r>
              <a:rPr sz="4100" spc="10" dirty="0">
                <a:solidFill>
                  <a:srgbClr val="164F86"/>
                </a:solidFill>
                <a:latin typeface="Courier New"/>
                <a:cs typeface="Courier New"/>
              </a:rPr>
              <a:t>&lt;- </a:t>
            </a:r>
            <a:r>
              <a:rPr sz="4100" spc="5" dirty="0">
                <a:solidFill>
                  <a:srgbClr val="164F86"/>
                </a:solidFill>
                <a:latin typeface="Courier New"/>
                <a:cs typeface="Courier New"/>
              </a:rPr>
              <a:t>lm(log(income) </a:t>
            </a:r>
            <a:r>
              <a:rPr sz="4100" spc="10" dirty="0">
                <a:solidFill>
                  <a:srgbClr val="164F86"/>
                </a:solidFill>
                <a:latin typeface="Courier New"/>
                <a:cs typeface="Courier New"/>
              </a:rPr>
              <a:t>~ </a:t>
            </a:r>
            <a:r>
              <a:rPr sz="4100" spc="5" dirty="0">
                <a:solidFill>
                  <a:srgbClr val="164F86"/>
                </a:solidFill>
                <a:latin typeface="Courier New"/>
                <a:cs typeface="Courier New"/>
              </a:rPr>
              <a:t>education, data </a:t>
            </a:r>
            <a:r>
              <a:rPr sz="4100" spc="10" dirty="0">
                <a:solidFill>
                  <a:srgbClr val="164F86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164F86"/>
                </a:solidFill>
                <a:latin typeface="Courier New"/>
                <a:cs typeface="Courier New"/>
              </a:rPr>
              <a:t>wages)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21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BB7F9252-065C-444D-A3B3-B58F1BE9D8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50959" y="9601594"/>
            <a:ext cx="1984564" cy="1116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4" y="0"/>
                </a:lnTo>
                <a:lnTo>
                  <a:pt x="17828774" y="9062779"/>
                </a:lnTo>
                <a:lnTo>
                  <a:pt x="0" y="906277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6" y="0"/>
                </a:lnTo>
                <a:lnTo>
                  <a:pt x="17828776" y="9062778"/>
                </a:lnTo>
                <a:lnTo>
                  <a:pt x="0" y="906277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3694" y="1432282"/>
            <a:ext cx="15732760" cy="16694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mod_e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lm(log(income) </a:t>
            </a:r>
            <a:r>
              <a:rPr sz="4100" spc="10" dirty="0">
                <a:latin typeface="Courier New"/>
                <a:cs typeface="Courier New"/>
              </a:rPr>
              <a:t>~ </a:t>
            </a:r>
            <a:r>
              <a:rPr sz="4100" spc="5" dirty="0">
                <a:latin typeface="Courier New"/>
                <a:cs typeface="Courier New"/>
              </a:rPr>
              <a:t>education, data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9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wages)</a:t>
            </a:r>
            <a:endParaRPr sz="4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80"/>
              </a:spcBef>
            </a:pPr>
            <a:r>
              <a:rPr sz="4100" spc="10" dirty="0">
                <a:latin typeface="Courier New"/>
                <a:cs typeface="Courier New"/>
              </a:rPr>
              <a:t>mod_e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44644" y="5738045"/>
          <a:ext cx="7867650" cy="2214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2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0425">
                <a:tc>
                  <a:txBody>
                    <a:bodyPr/>
                    <a:lstStyle/>
                    <a:p>
                      <a:pPr marL="31750">
                        <a:lnSpc>
                          <a:spcPts val="4555"/>
                        </a:lnSpc>
                      </a:pPr>
                      <a:r>
                        <a:rPr sz="3800" spc="-1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8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sz="3800" spc="-1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ts val="4555"/>
                        </a:lnSpc>
                      </a:pPr>
                      <a:r>
                        <a:rPr sz="38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Coefficients:</a:t>
                      </a:r>
                      <a:endParaRPr sz="3800">
                        <a:latin typeface="Courier New"/>
                        <a:cs typeface="Courier New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sz="3800" spc="-1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(Intercept)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55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38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education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16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3800" spc="-1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10096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8940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3800" spc="-1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8.5577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10096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38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0.1418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10096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63694" y="8070823"/>
            <a:ext cx="3796029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95"/>
              </a:spcBef>
            </a:pPr>
            <a:r>
              <a:rPr sz="4100" spc="10" dirty="0">
                <a:latin typeface="Courier New"/>
                <a:cs typeface="Courier New"/>
              </a:rPr>
              <a:t>class(mod_e) 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4100" spc="-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"lm"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69752" y="6875998"/>
            <a:ext cx="7839709" cy="3029585"/>
          </a:xfrm>
          <a:custGeom>
            <a:avLst/>
            <a:gdLst/>
            <a:ahLst/>
            <a:cxnLst/>
            <a:rect l="l" t="t" r="r" b="b"/>
            <a:pathLst>
              <a:path w="7839709" h="3029584">
                <a:moveTo>
                  <a:pt x="0" y="0"/>
                </a:moveTo>
                <a:lnTo>
                  <a:pt x="2370671" y="777136"/>
                </a:lnTo>
                <a:lnTo>
                  <a:pt x="2370671" y="2673021"/>
                </a:lnTo>
                <a:lnTo>
                  <a:pt x="2373924" y="2721372"/>
                </a:lnTo>
                <a:lnTo>
                  <a:pt x="2383400" y="2767747"/>
                </a:lnTo>
                <a:lnTo>
                  <a:pt x="2398675" y="2811721"/>
                </a:lnTo>
                <a:lnTo>
                  <a:pt x="2419323" y="2852868"/>
                </a:lnTo>
                <a:lnTo>
                  <a:pt x="2444921" y="2890765"/>
                </a:lnTo>
                <a:lnTo>
                  <a:pt x="2475043" y="2924987"/>
                </a:lnTo>
                <a:lnTo>
                  <a:pt x="2509266" y="2955109"/>
                </a:lnTo>
                <a:lnTo>
                  <a:pt x="2547163" y="2980706"/>
                </a:lnTo>
                <a:lnTo>
                  <a:pt x="2588312" y="3001354"/>
                </a:lnTo>
                <a:lnTo>
                  <a:pt x="2632287" y="3016628"/>
                </a:lnTo>
                <a:lnTo>
                  <a:pt x="2678663" y="3026104"/>
                </a:lnTo>
                <a:lnTo>
                  <a:pt x="2727016" y="3029358"/>
                </a:lnTo>
                <a:lnTo>
                  <a:pt x="7482756" y="3029358"/>
                </a:lnTo>
                <a:lnTo>
                  <a:pt x="7531109" y="3026104"/>
                </a:lnTo>
                <a:lnTo>
                  <a:pt x="7577485" y="3016628"/>
                </a:lnTo>
                <a:lnTo>
                  <a:pt x="7621458" y="3001354"/>
                </a:lnTo>
                <a:lnTo>
                  <a:pt x="7662606" y="2980706"/>
                </a:lnTo>
                <a:lnTo>
                  <a:pt x="7700502" y="2955109"/>
                </a:lnTo>
                <a:lnTo>
                  <a:pt x="7734723" y="2924987"/>
                </a:lnTo>
                <a:lnTo>
                  <a:pt x="7764844" y="2890765"/>
                </a:lnTo>
                <a:lnTo>
                  <a:pt x="7790441" y="2852868"/>
                </a:lnTo>
                <a:lnTo>
                  <a:pt x="7811088" y="2811721"/>
                </a:lnTo>
                <a:lnTo>
                  <a:pt x="7826362" y="2767747"/>
                </a:lnTo>
                <a:lnTo>
                  <a:pt x="7835838" y="2721372"/>
                </a:lnTo>
                <a:lnTo>
                  <a:pt x="7839091" y="2673021"/>
                </a:lnTo>
                <a:lnTo>
                  <a:pt x="7839091" y="767974"/>
                </a:lnTo>
                <a:lnTo>
                  <a:pt x="7835838" y="719622"/>
                </a:lnTo>
                <a:lnTo>
                  <a:pt x="7826362" y="673247"/>
                </a:lnTo>
                <a:lnTo>
                  <a:pt x="7811088" y="629273"/>
                </a:lnTo>
                <a:lnTo>
                  <a:pt x="7790441" y="588126"/>
                </a:lnTo>
                <a:lnTo>
                  <a:pt x="7781078" y="574263"/>
                </a:lnTo>
                <a:lnTo>
                  <a:pt x="2428596" y="574263"/>
                </a:lnTo>
                <a:lnTo>
                  <a:pt x="0" y="0"/>
                </a:lnTo>
                <a:close/>
              </a:path>
              <a:path w="7839709" h="3029584">
                <a:moveTo>
                  <a:pt x="7482756" y="411636"/>
                </a:moveTo>
                <a:lnTo>
                  <a:pt x="2727016" y="411636"/>
                </a:lnTo>
                <a:lnTo>
                  <a:pt x="2674382" y="415517"/>
                </a:lnTo>
                <a:lnTo>
                  <a:pt x="2624193" y="426784"/>
                </a:lnTo>
                <a:lnTo>
                  <a:pt x="2576984" y="444876"/>
                </a:lnTo>
                <a:lnTo>
                  <a:pt x="2533286" y="469231"/>
                </a:lnTo>
                <a:lnTo>
                  <a:pt x="2493634" y="499288"/>
                </a:lnTo>
                <a:lnTo>
                  <a:pt x="2458559" y="534486"/>
                </a:lnTo>
                <a:lnTo>
                  <a:pt x="2428596" y="574263"/>
                </a:lnTo>
                <a:lnTo>
                  <a:pt x="7781078" y="574263"/>
                </a:lnTo>
                <a:lnTo>
                  <a:pt x="7734723" y="516007"/>
                </a:lnTo>
                <a:lnTo>
                  <a:pt x="7700502" y="485885"/>
                </a:lnTo>
                <a:lnTo>
                  <a:pt x="7662606" y="460288"/>
                </a:lnTo>
                <a:lnTo>
                  <a:pt x="7621458" y="439640"/>
                </a:lnTo>
                <a:lnTo>
                  <a:pt x="7577485" y="424365"/>
                </a:lnTo>
                <a:lnTo>
                  <a:pt x="7531109" y="414889"/>
                </a:lnTo>
                <a:lnTo>
                  <a:pt x="7482756" y="411636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536626" y="7987056"/>
            <a:ext cx="497903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83870" marR="5080" indent="-471805">
              <a:lnSpc>
                <a:spcPts val="4370"/>
              </a:lnSpc>
              <a:spcBef>
                <a:spcPts val="480"/>
              </a:spcBef>
            </a:pP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3850" b="1" spc="-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tidy,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even </a:t>
            </a:r>
            <a:r>
              <a:rPr sz="3850" b="1" spc="1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850" b="1" spc="-5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65156" y="2427684"/>
            <a:ext cx="5419090" cy="4668520"/>
          </a:xfrm>
          <a:custGeom>
            <a:avLst/>
            <a:gdLst/>
            <a:ahLst/>
            <a:cxnLst/>
            <a:rect l="l" t="t" r="r" b="b"/>
            <a:pathLst>
              <a:path w="5419090" h="4668520">
                <a:moveTo>
                  <a:pt x="5062673" y="2469492"/>
                </a:moveTo>
                <a:lnTo>
                  <a:pt x="356334" y="2469492"/>
                </a:lnTo>
                <a:lnTo>
                  <a:pt x="307983" y="2472745"/>
                </a:lnTo>
                <a:lnTo>
                  <a:pt x="261609" y="2482221"/>
                </a:lnTo>
                <a:lnTo>
                  <a:pt x="217636" y="2497495"/>
                </a:lnTo>
                <a:lnTo>
                  <a:pt x="176489" y="2518143"/>
                </a:lnTo>
                <a:lnTo>
                  <a:pt x="138592" y="2543741"/>
                </a:lnTo>
                <a:lnTo>
                  <a:pt x="104371" y="2573863"/>
                </a:lnTo>
                <a:lnTo>
                  <a:pt x="74249" y="2608084"/>
                </a:lnTo>
                <a:lnTo>
                  <a:pt x="48651" y="2645981"/>
                </a:lnTo>
                <a:lnTo>
                  <a:pt x="28003" y="2687129"/>
                </a:lnTo>
                <a:lnTo>
                  <a:pt x="12729" y="2731103"/>
                </a:lnTo>
                <a:lnTo>
                  <a:pt x="3253" y="2777478"/>
                </a:lnTo>
                <a:lnTo>
                  <a:pt x="0" y="2825830"/>
                </a:lnTo>
                <a:lnTo>
                  <a:pt x="0" y="4311713"/>
                </a:lnTo>
                <a:lnTo>
                  <a:pt x="3253" y="4360065"/>
                </a:lnTo>
                <a:lnTo>
                  <a:pt x="12729" y="4406440"/>
                </a:lnTo>
                <a:lnTo>
                  <a:pt x="28003" y="4450414"/>
                </a:lnTo>
                <a:lnTo>
                  <a:pt x="48651" y="4491561"/>
                </a:lnTo>
                <a:lnTo>
                  <a:pt x="74249" y="4529458"/>
                </a:lnTo>
                <a:lnTo>
                  <a:pt x="104371" y="4563680"/>
                </a:lnTo>
                <a:lnTo>
                  <a:pt x="138592" y="4593802"/>
                </a:lnTo>
                <a:lnTo>
                  <a:pt x="176489" y="4619399"/>
                </a:lnTo>
                <a:lnTo>
                  <a:pt x="217636" y="4640047"/>
                </a:lnTo>
                <a:lnTo>
                  <a:pt x="261609" y="4655322"/>
                </a:lnTo>
                <a:lnTo>
                  <a:pt x="307983" y="4664798"/>
                </a:lnTo>
                <a:lnTo>
                  <a:pt x="356334" y="4668051"/>
                </a:lnTo>
                <a:lnTo>
                  <a:pt x="5062673" y="4668051"/>
                </a:lnTo>
                <a:lnTo>
                  <a:pt x="5111023" y="4664798"/>
                </a:lnTo>
                <a:lnTo>
                  <a:pt x="5157398" y="4655322"/>
                </a:lnTo>
                <a:lnTo>
                  <a:pt x="5201371" y="4640047"/>
                </a:lnTo>
                <a:lnTo>
                  <a:pt x="5242518" y="4619399"/>
                </a:lnTo>
                <a:lnTo>
                  <a:pt x="5280415" y="4593801"/>
                </a:lnTo>
                <a:lnTo>
                  <a:pt x="5314636" y="4563680"/>
                </a:lnTo>
                <a:lnTo>
                  <a:pt x="5344758" y="4529458"/>
                </a:lnTo>
                <a:lnTo>
                  <a:pt x="5370355" y="4491561"/>
                </a:lnTo>
                <a:lnTo>
                  <a:pt x="5391004" y="4450413"/>
                </a:lnTo>
                <a:lnTo>
                  <a:pt x="5406278" y="4406440"/>
                </a:lnTo>
                <a:lnTo>
                  <a:pt x="5415754" y="4360065"/>
                </a:lnTo>
                <a:lnTo>
                  <a:pt x="5419007" y="4311713"/>
                </a:lnTo>
                <a:lnTo>
                  <a:pt x="5419007" y="2825830"/>
                </a:lnTo>
                <a:lnTo>
                  <a:pt x="5415754" y="2777478"/>
                </a:lnTo>
                <a:lnTo>
                  <a:pt x="5406278" y="2731103"/>
                </a:lnTo>
                <a:lnTo>
                  <a:pt x="5391004" y="2687129"/>
                </a:lnTo>
                <a:lnTo>
                  <a:pt x="5370355" y="2645981"/>
                </a:lnTo>
                <a:lnTo>
                  <a:pt x="5344758" y="2608084"/>
                </a:lnTo>
                <a:lnTo>
                  <a:pt x="5314636" y="2573863"/>
                </a:lnTo>
                <a:lnTo>
                  <a:pt x="5280415" y="2543741"/>
                </a:lnTo>
                <a:lnTo>
                  <a:pt x="5242518" y="2518143"/>
                </a:lnTo>
                <a:lnTo>
                  <a:pt x="5201371" y="2497495"/>
                </a:lnTo>
                <a:lnTo>
                  <a:pt x="5157398" y="2482221"/>
                </a:lnTo>
                <a:lnTo>
                  <a:pt x="5111023" y="2472745"/>
                </a:lnTo>
                <a:lnTo>
                  <a:pt x="5062673" y="2469492"/>
                </a:lnTo>
                <a:close/>
              </a:path>
              <a:path w="5419090" h="4668520">
                <a:moveTo>
                  <a:pt x="3247283" y="0"/>
                </a:moveTo>
                <a:lnTo>
                  <a:pt x="3142574" y="2469492"/>
                </a:lnTo>
                <a:lnTo>
                  <a:pt x="3352316" y="2469492"/>
                </a:lnTo>
                <a:lnTo>
                  <a:pt x="324728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0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0"/>
              </a:spcBef>
              <a:tabLst>
                <a:tab pos="1168400" algn="l"/>
              </a:tabLst>
            </a:pPr>
            <a:r>
              <a:rPr spc="-10" dirty="0"/>
              <a:t>##	</a:t>
            </a:r>
            <a:r>
              <a:rPr spc="-5" dirty="0"/>
              <a:t>Call:</a:t>
            </a:r>
          </a:p>
          <a:p>
            <a:pPr marL="12700">
              <a:lnSpc>
                <a:spcPct val="100000"/>
              </a:lnSpc>
              <a:spcBef>
                <a:spcPts val="1785"/>
              </a:spcBef>
              <a:tabLst>
                <a:tab pos="1168400" algn="l"/>
              </a:tabLst>
            </a:pPr>
            <a:r>
              <a:rPr spc="-10" dirty="0"/>
              <a:t>##	lm(formula </a:t>
            </a:r>
            <a:r>
              <a:rPr spc="-5" dirty="0"/>
              <a:t>= </a:t>
            </a:r>
            <a:r>
              <a:rPr spc="-10" dirty="0"/>
              <a:t>log(income) </a:t>
            </a:r>
            <a:r>
              <a:rPr spc="-5" dirty="0"/>
              <a:t>~ </a:t>
            </a:r>
            <a:r>
              <a:rPr spc="-10" dirty="0"/>
              <a:t>education, data </a:t>
            </a:r>
            <a:r>
              <a:rPr spc="-5" dirty="0"/>
              <a:t>=</a:t>
            </a:r>
            <a:r>
              <a:rPr spc="-25" dirty="0"/>
              <a:t> </a:t>
            </a:r>
            <a:r>
              <a:rPr spc="-5" dirty="0"/>
              <a:t>wages)</a:t>
            </a:r>
          </a:p>
          <a:p>
            <a:pPr marL="12700">
              <a:lnSpc>
                <a:spcPts val="4495"/>
              </a:lnSpc>
              <a:spcBef>
                <a:spcPts val="3304"/>
              </a:spcBef>
              <a:tabLst>
                <a:tab pos="12116435" algn="l"/>
              </a:tabLst>
            </a:pPr>
            <a:r>
              <a:rPr sz="5700" spc="-15" baseline="22660" dirty="0"/>
              <a:t>##	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3850" b="1" spc="-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8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5" dirty="0">
                <a:solidFill>
                  <a:srgbClr val="FFFFFF"/>
                </a:solidFill>
                <a:latin typeface="Calibri"/>
                <a:cs typeface="Calibri"/>
              </a:rPr>
              <a:t>pipe</a:t>
            </a:r>
            <a:r>
              <a:rPr sz="38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0" dirty="0">
                <a:solidFill>
                  <a:srgbClr val="FFFFFF"/>
                </a:solidFill>
                <a:latin typeface="Calibri"/>
                <a:cs typeface="Calibri"/>
              </a:rPr>
              <a:t>friendly</a:t>
            </a:r>
            <a:r>
              <a:rPr sz="38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3850">
              <a:latin typeface="Calibri"/>
              <a:cs typeface="Calibri"/>
            </a:endParaRPr>
          </a:p>
          <a:p>
            <a:pPr marL="12587605" marR="5080">
              <a:lnSpc>
                <a:spcPts val="4370"/>
              </a:lnSpc>
              <a:spcBef>
                <a:spcPts val="229"/>
              </a:spcBef>
            </a:pP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3850" b="1" spc="16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8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second 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argument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:(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22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9924170" y="1128626"/>
            <a:ext cx="2863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.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421750" y="2783026"/>
            <a:ext cx="129070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40" dirty="0">
                <a:latin typeface="Calibri"/>
                <a:cs typeface="Calibri"/>
              </a:rPr>
              <a:t>Use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275" dirty="0">
                <a:latin typeface="Calibri"/>
                <a:cs typeface="Calibri"/>
              </a:rPr>
              <a:t>"."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pipe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input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somewhere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other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than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  </a:t>
            </a:r>
            <a:r>
              <a:rPr sz="4950" spc="5" dirty="0">
                <a:latin typeface="Calibri"/>
                <a:cs typeface="Calibri"/>
              </a:rPr>
              <a:t>first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argument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434220" y="4679105"/>
            <a:ext cx="13247369" cy="1950720"/>
          </a:xfrm>
          <a:custGeom>
            <a:avLst/>
            <a:gdLst/>
            <a:ahLst/>
            <a:cxnLst/>
            <a:rect l="l" t="t" r="r" b="b"/>
            <a:pathLst>
              <a:path w="13247369" h="1950720">
                <a:moveTo>
                  <a:pt x="0" y="0"/>
                </a:moveTo>
                <a:lnTo>
                  <a:pt x="13247166" y="0"/>
                </a:lnTo>
                <a:lnTo>
                  <a:pt x="13247166" y="1950344"/>
                </a:lnTo>
                <a:lnTo>
                  <a:pt x="0" y="195034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434220" y="4679105"/>
            <a:ext cx="13247369" cy="195072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270"/>
              </a:spcBef>
            </a:pPr>
            <a:r>
              <a:rPr sz="3850" spc="10" dirty="0">
                <a:latin typeface="Courier New"/>
                <a:cs typeface="Courier New"/>
              </a:rPr>
              <a:t>mod_e </a:t>
            </a:r>
            <a:r>
              <a:rPr sz="3850" spc="15" dirty="0">
                <a:latin typeface="Courier New"/>
                <a:cs typeface="Courier New"/>
              </a:rPr>
              <a:t>&lt;-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wages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473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lm(log(income) </a:t>
            </a:r>
            <a:r>
              <a:rPr sz="3850" spc="15" dirty="0">
                <a:latin typeface="Courier New"/>
                <a:cs typeface="Courier New"/>
              </a:rPr>
              <a:t>~ </a:t>
            </a:r>
            <a:r>
              <a:rPr sz="3850" spc="10" dirty="0">
                <a:latin typeface="Courier New"/>
                <a:cs typeface="Courier New"/>
              </a:rPr>
              <a:t>education, data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25" dirty="0"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.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189596" y="6435716"/>
            <a:ext cx="4558030" cy="3377565"/>
          </a:xfrm>
          <a:custGeom>
            <a:avLst/>
            <a:gdLst/>
            <a:ahLst/>
            <a:cxnLst/>
            <a:rect l="l" t="t" r="r" b="b"/>
            <a:pathLst>
              <a:path w="4558030" h="3377565">
                <a:moveTo>
                  <a:pt x="4201442" y="759793"/>
                </a:moveTo>
                <a:lnTo>
                  <a:pt x="356334" y="759793"/>
                </a:lnTo>
                <a:lnTo>
                  <a:pt x="307983" y="763046"/>
                </a:lnTo>
                <a:lnTo>
                  <a:pt x="261609" y="772522"/>
                </a:lnTo>
                <a:lnTo>
                  <a:pt x="217636" y="787797"/>
                </a:lnTo>
                <a:lnTo>
                  <a:pt x="176489" y="808445"/>
                </a:lnTo>
                <a:lnTo>
                  <a:pt x="138592" y="834042"/>
                </a:lnTo>
                <a:lnTo>
                  <a:pt x="104371" y="864164"/>
                </a:lnTo>
                <a:lnTo>
                  <a:pt x="74249" y="898386"/>
                </a:lnTo>
                <a:lnTo>
                  <a:pt x="48651" y="936283"/>
                </a:lnTo>
                <a:lnTo>
                  <a:pt x="28003" y="977431"/>
                </a:lnTo>
                <a:lnTo>
                  <a:pt x="12729" y="1021404"/>
                </a:lnTo>
                <a:lnTo>
                  <a:pt x="3253" y="1067779"/>
                </a:lnTo>
                <a:lnTo>
                  <a:pt x="0" y="1116131"/>
                </a:lnTo>
                <a:lnTo>
                  <a:pt x="0" y="3021178"/>
                </a:lnTo>
                <a:lnTo>
                  <a:pt x="3253" y="3069529"/>
                </a:lnTo>
                <a:lnTo>
                  <a:pt x="12729" y="3115904"/>
                </a:lnTo>
                <a:lnTo>
                  <a:pt x="28003" y="3159878"/>
                </a:lnTo>
                <a:lnTo>
                  <a:pt x="48651" y="3201025"/>
                </a:lnTo>
                <a:lnTo>
                  <a:pt x="74249" y="3238922"/>
                </a:lnTo>
                <a:lnTo>
                  <a:pt x="104371" y="3273144"/>
                </a:lnTo>
                <a:lnTo>
                  <a:pt x="138592" y="3303266"/>
                </a:lnTo>
                <a:lnTo>
                  <a:pt x="176489" y="3328863"/>
                </a:lnTo>
                <a:lnTo>
                  <a:pt x="217636" y="3349511"/>
                </a:lnTo>
                <a:lnTo>
                  <a:pt x="261609" y="3364785"/>
                </a:lnTo>
                <a:lnTo>
                  <a:pt x="307983" y="3374261"/>
                </a:lnTo>
                <a:lnTo>
                  <a:pt x="356334" y="3377514"/>
                </a:lnTo>
                <a:lnTo>
                  <a:pt x="4201442" y="3377514"/>
                </a:lnTo>
                <a:lnTo>
                  <a:pt x="4249793" y="3374261"/>
                </a:lnTo>
                <a:lnTo>
                  <a:pt x="4296167" y="3364785"/>
                </a:lnTo>
                <a:lnTo>
                  <a:pt x="4340140" y="3349511"/>
                </a:lnTo>
                <a:lnTo>
                  <a:pt x="4381287" y="3328863"/>
                </a:lnTo>
                <a:lnTo>
                  <a:pt x="4419184" y="3303266"/>
                </a:lnTo>
                <a:lnTo>
                  <a:pt x="4453406" y="3273144"/>
                </a:lnTo>
                <a:lnTo>
                  <a:pt x="4483528" y="3238922"/>
                </a:lnTo>
                <a:lnTo>
                  <a:pt x="4509125" y="3201025"/>
                </a:lnTo>
                <a:lnTo>
                  <a:pt x="4529773" y="3159878"/>
                </a:lnTo>
                <a:lnTo>
                  <a:pt x="4545048" y="3115904"/>
                </a:lnTo>
                <a:lnTo>
                  <a:pt x="4554524" y="3069529"/>
                </a:lnTo>
                <a:lnTo>
                  <a:pt x="4557777" y="3021178"/>
                </a:lnTo>
                <a:lnTo>
                  <a:pt x="4557777" y="1116131"/>
                </a:lnTo>
                <a:lnTo>
                  <a:pt x="4554524" y="1067779"/>
                </a:lnTo>
                <a:lnTo>
                  <a:pt x="4545048" y="1021404"/>
                </a:lnTo>
                <a:lnTo>
                  <a:pt x="4529773" y="977431"/>
                </a:lnTo>
                <a:lnTo>
                  <a:pt x="4509125" y="936283"/>
                </a:lnTo>
                <a:lnTo>
                  <a:pt x="4483528" y="898386"/>
                </a:lnTo>
                <a:lnTo>
                  <a:pt x="4453406" y="864164"/>
                </a:lnTo>
                <a:lnTo>
                  <a:pt x="4419184" y="834042"/>
                </a:lnTo>
                <a:lnTo>
                  <a:pt x="4381287" y="808445"/>
                </a:lnTo>
                <a:lnTo>
                  <a:pt x="4340140" y="787797"/>
                </a:lnTo>
                <a:lnTo>
                  <a:pt x="4296167" y="772522"/>
                </a:lnTo>
                <a:lnTo>
                  <a:pt x="4249793" y="763046"/>
                </a:lnTo>
                <a:lnTo>
                  <a:pt x="4201442" y="759793"/>
                </a:lnTo>
                <a:close/>
              </a:path>
              <a:path w="4558030" h="3377565">
                <a:moveTo>
                  <a:pt x="3491380" y="0"/>
                </a:moveTo>
                <a:lnTo>
                  <a:pt x="3386671" y="759793"/>
                </a:lnTo>
                <a:lnTo>
                  <a:pt x="3596414" y="759793"/>
                </a:lnTo>
                <a:lnTo>
                  <a:pt x="349138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1484332" y="7735754"/>
            <a:ext cx="3967479" cy="146875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156845">
              <a:lnSpc>
                <a:spcPts val="5520"/>
              </a:lnSpc>
              <a:spcBef>
                <a:spcPts val="545"/>
              </a:spcBef>
            </a:pPr>
            <a:r>
              <a:rPr sz="4850" b="1" spc="155" dirty="0">
                <a:solidFill>
                  <a:srgbClr val="FFFFFF"/>
                </a:solidFill>
                <a:latin typeface="Calibri"/>
                <a:cs typeface="Calibri"/>
              </a:rPr>
              <a:t>wages </a:t>
            </a:r>
            <a:r>
              <a:rPr sz="4850" b="1" spc="175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4850" b="1" spc="130" dirty="0">
                <a:solidFill>
                  <a:srgbClr val="FFFFFF"/>
                </a:solidFill>
                <a:latin typeface="Calibri"/>
                <a:cs typeface="Calibri"/>
              </a:rPr>
              <a:t>be  </a:t>
            </a:r>
            <a:r>
              <a:rPr sz="4850" b="1" spc="165" dirty="0">
                <a:solidFill>
                  <a:srgbClr val="FFFFFF"/>
                </a:solidFill>
                <a:latin typeface="Calibri"/>
                <a:cs typeface="Calibri"/>
              </a:rPr>
              <a:t>passed </a:t>
            </a:r>
            <a:r>
              <a:rPr sz="4850" b="1" spc="9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850" b="1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12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23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4205" y="4290833"/>
            <a:ext cx="602996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455" dirty="0">
                <a:solidFill>
                  <a:srgbClr val="F3F3F3"/>
                </a:solidFill>
                <a:latin typeface="Calibri"/>
                <a:cs typeface="Calibri"/>
              </a:rPr>
              <a:t>b</a:t>
            </a:r>
            <a:r>
              <a:rPr sz="16450" b="1" spc="135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310" dirty="0">
                <a:solidFill>
                  <a:srgbClr val="F3F3F3"/>
                </a:solidFill>
                <a:latin typeface="Calibri"/>
                <a:cs typeface="Calibri"/>
              </a:rPr>
              <a:t>oom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3308" y="3752138"/>
            <a:ext cx="3397034" cy="3937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3896" y="1128626"/>
            <a:ext cx="29610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b</a:t>
            </a:r>
            <a:r>
              <a:rPr spc="-5" dirty="0"/>
              <a:t>r</a:t>
            </a:r>
            <a:r>
              <a:rPr spc="160" dirty="0"/>
              <a:t>oom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89719" y="4154712"/>
            <a:ext cx="96208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5" dirty="0">
                <a:latin typeface="Calibri"/>
                <a:cs typeface="Calibri"/>
              </a:rPr>
              <a:t>Turns</a:t>
            </a:r>
            <a:r>
              <a:rPr sz="4950" spc="-14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model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output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into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frames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1712" y="5225568"/>
            <a:ext cx="10935970" cy="21069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344170" marR="843915">
              <a:lnSpc>
                <a:spcPct val="137400"/>
              </a:lnSpc>
              <a:spcBef>
                <a:spcPts val="730"/>
              </a:spcBef>
            </a:pP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# install.packages("tidyverse")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library(broom)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3896" y="1128626"/>
            <a:ext cx="29610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b</a:t>
            </a:r>
            <a:r>
              <a:rPr spc="-5" dirty="0"/>
              <a:t>r</a:t>
            </a:r>
            <a:r>
              <a:rPr spc="160" dirty="0"/>
              <a:t>oom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13385" y="2919148"/>
            <a:ext cx="13704569" cy="832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85" dirty="0">
                <a:latin typeface="Calibri"/>
                <a:cs typeface="Calibri"/>
              </a:rPr>
              <a:t>Broom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includes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three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functions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which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work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most  </a:t>
            </a:r>
            <a:r>
              <a:rPr sz="4950" spc="70" dirty="0">
                <a:latin typeface="Calibri"/>
                <a:cs typeface="Calibri"/>
              </a:rPr>
              <a:t>types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models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(and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can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be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5" dirty="0">
                <a:latin typeface="Calibri"/>
                <a:cs typeface="Calibri"/>
              </a:rPr>
              <a:t>extended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more):</a:t>
            </a:r>
            <a:endParaRPr sz="4950">
              <a:latin typeface="Calibri"/>
              <a:cs typeface="Calibri"/>
            </a:endParaRPr>
          </a:p>
          <a:p>
            <a:pPr marL="640715" indent="-628015">
              <a:lnSpc>
                <a:spcPct val="100000"/>
              </a:lnSpc>
              <a:spcBef>
                <a:spcPts val="4125"/>
              </a:spcBef>
              <a:buClr>
                <a:srgbClr val="000000"/>
              </a:buClr>
              <a:buFont typeface="Calibri"/>
              <a:buAutoNum type="arabicPeriod"/>
              <a:tabLst>
                <a:tab pos="641350" algn="l"/>
              </a:tabLst>
            </a:pPr>
            <a:r>
              <a:rPr sz="4950" b="1" spc="-15" dirty="0">
                <a:solidFill>
                  <a:srgbClr val="53585F"/>
                </a:solidFill>
                <a:latin typeface="Trebuchet MS"/>
                <a:cs typeface="Trebuchet MS"/>
              </a:rPr>
              <a:t>tidy()</a:t>
            </a:r>
            <a:r>
              <a:rPr sz="4950" b="1" spc="-509" dirty="0">
                <a:solidFill>
                  <a:srgbClr val="53585F"/>
                </a:solidFill>
                <a:latin typeface="Trebuchet MS"/>
                <a:cs typeface="Trebuchet MS"/>
              </a:rPr>
              <a:t> </a:t>
            </a:r>
            <a:r>
              <a:rPr sz="4950" spc="20" dirty="0">
                <a:latin typeface="Calibri"/>
                <a:cs typeface="Calibri"/>
              </a:rPr>
              <a:t>-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returns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model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coeﬀicients,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stats</a:t>
            </a:r>
            <a:endParaRPr sz="4950">
              <a:latin typeface="Calibri"/>
              <a:cs typeface="Calibri"/>
            </a:endParaRPr>
          </a:p>
          <a:p>
            <a:pPr marL="640715" indent="-628015">
              <a:lnSpc>
                <a:spcPct val="100000"/>
              </a:lnSpc>
              <a:spcBef>
                <a:spcPts val="2220"/>
              </a:spcBef>
              <a:buClr>
                <a:srgbClr val="000000"/>
              </a:buClr>
              <a:buFont typeface="Calibri"/>
              <a:buAutoNum type="arabicPeriod"/>
              <a:tabLst>
                <a:tab pos="641350" algn="l"/>
              </a:tabLst>
            </a:pPr>
            <a:r>
              <a:rPr sz="4950" b="1" spc="-60" dirty="0">
                <a:solidFill>
                  <a:srgbClr val="78AAD6"/>
                </a:solidFill>
                <a:latin typeface="Trebuchet MS"/>
                <a:cs typeface="Trebuchet MS"/>
              </a:rPr>
              <a:t>glance()</a:t>
            </a:r>
            <a:r>
              <a:rPr sz="4950" b="1" spc="-1050" dirty="0">
                <a:solidFill>
                  <a:srgbClr val="78AAD6"/>
                </a:solidFill>
                <a:latin typeface="Trebuchet MS"/>
                <a:cs typeface="Trebuchet MS"/>
              </a:rPr>
              <a:t> </a:t>
            </a:r>
            <a:r>
              <a:rPr sz="4950" spc="20" dirty="0">
                <a:latin typeface="Calibri"/>
                <a:cs typeface="Calibri"/>
              </a:rPr>
              <a:t>- </a:t>
            </a:r>
            <a:r>
              <a:rPr sz="4950" spc="30" dirty="0">
                <a:latin typeface="Calibri"/>
                <a:cs typeface="Calibri"/>
              </a:rPr>
              <a:t>returns </a:t>
            </a:r>
            <a:r>
              <a:rPr sz="4950" spc="95" dirty="0">
                <a:latin typeface="Calibri"/>
                <a:cs typeface="Calibri"/>
              </a:rPr>
              <a:t>model </a:t>
            </a:r>
            <a:r>
              <a:rPr sz="4950" spc="100" dirty="0">
                <a:latin typeface="Calibri"/>
                <a:cs typeface="Calibri"/>
              </a:rPr>
              <a:t>diagnostics</a:t>
            </a:r>
            <a:endParaRPr sz="4950">
              <a:latin typeface="Calibri"/>
              <a:cs typeface="Calibri"/>
            </a:endParaRPr>
          </a:p>
          <a:p>
            <a:pPr marL="640715" marR="684530" indent="-628015">
              <a:lnSpc>
                <a:spcPct val="104099"/>
              </a:lnSpc>
              <a:spcBef>
                <a:spcPts val="1980"/>
              </a:spcBef>
              <a:buClr>
                <a:srgbClr val="000000"/>
              </a:buClr>
              <a:buFont typeface="Calibri"/>
              <a:buAutoNum type="arabicPeriod"/>
              <a:tabLst>
                <a:tab pos="641350" algn="l"/>
              </a:tabLst>
            </a:pPr>
            <a:r>
              <a:rPr sz="4950" b="1" spc="-20" dirty="0">
                <a:solidFill>
                  <a:srgbClr val="A0C283"/>
                </a:solidFill>
                <a:latin typeface="Trebuchet MS"/>
                <a:cs typeface="Trebuchet MS"/>
              </a:rPr>
              <a:t>augment()</a:t>
            </a:r>
            <a:r>
              <a:rPr sz="4950" b="1" spc="-1195" dirty="0">
                <a:solidFill>
                  <a:srgbClr val="A0C283"/>
                </a:solidFill>
                <a:latin typeface="Trebuchet MS"/>
                <a:cs typeface="Trebuchet MS"/>
              </a:rPr>
              <a:t> </a:t>
            </a:r>
            <a:r>
              <a:rPr sz="4950" spc="20" dirty="0">
                <a:latin typeface="Calibri"/>
                <a:cs typeface="Calibri"/>
              </a:rPr>
              <a:t>- </a:t>
            </a:r>
            <a:r>
              <a:rPr sz="4950" spc="30" dirty="0">
                <a:latin typeface="Calibri"/>
                <a:cs typeface="Calibri"/>
              </a:rPr>
              <a:t>returns </a:t>
            </a:r>
            <a:r>
              <a:rPr sz="4950" spc="65" dirty="0">
                <a:latin typeface="Calibri"/>
                <a:cs typeface="Calibri"/>
              </a:rPr>
              <a:t>predictions, </a:t>
            </a:r>
            <a:r>
              <a:rPr sz="4950" spc="75" dirty="0">
                <a:latin typeface="Calibri"/>
                <a:cs typeface="Calibri"/>
              </a:rPr>
              <a:t>residuals, </a:t>
            </a:r>
            <a:r>
              <a:rPr sz="4950" spc="120" dirty="0">
                <a:latin typeface="Calibri"/>
                <a:cs typeface="Calibri"/>
              </a:rPr>
              <a:t>and  </a:t>
            </a:r>
            <a:r>
              <a:rPr sz="4950" spc="10" dirty="0">
                <a:latin typeface="Calibri"/>
                <a:cs typeface="Calibri"/>
              </a:rPr>
              <a:t>other </a:t>
            </a:r>
            <a:r>
              <a:rPr sz="4950" dirty="0">
                <a:latin typeface="Calibri"/>
                <a:cs typeface="Calibri"/>
              </a:rPr>
              <a:t>raw</a:t>
            </a:r>
            <a:r>
              <a:rPr sz="4950" spc="-27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values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6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400">
              <a:latin typeface="Times New Roman"/>
              <a:cs typeface="Times New Roman"/>
            </a:endParaRPr>
          </a:p>
          <a:p>
            <a:pPr marL="368935" algn="ctr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8023" y="1128626"/>
            <a:ext cx="23418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/>
              <a:t>tidy()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8292" y="2898206"/>
            <a:ext cx="125882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65" dirty="0">
                <a:latin typeface="Calibri"/>
                <a:cs typeface="Calibri"/>
              </a:rPr>
              <a:t>Returns</a:t>
            </a:r>
            <a:r>
              <a:rPr sz="5250" spc="-135" dirty="0">
                <a:latin typeface="Calibri"/>
                <a:cs typeface="Calibri"/>
              </a:rPr>
              <a:t> </a:t>
            </a:r>
            <a:r>
              <a:rPr sz="5250" spc="75" dirty="0">
                <a:latin typeface="Calibri"/>
                <a:cs typeface="Calibri"/>
              </a:rPr>
              <a:t>useful</a:t>
            </a:r>
            <a:r>
              <a:rPr sz="5250" spc="-135" dirty="0">
                <a:latin typeface="Calibri"/>
                <a:cs typeface="Calibri"/>
              </a:rPr>
              <a:t> </a:t>
            </a:r>
            <a:r>
              <a:rPr sz="5250" b="1" spc="170" dirty="0">
                <a:solidFill>
                  <a:srgbClr val="53585F"/>
                </a:solidFill>
                <a:latin typeface="Calibri"/>
                <a:cs typeface="Calibri"/>
              </a:rPr>
              <a:t>model</a:t>
            </a:r>
            <a:r>
              <a:rPr sz="5250" b="1" spc="-130" dirty="0">
                <a:solidFill>
                  <a:srgbClr val="53585F"/>
                </a:solidFill>
                <a:latin typeface="Calibri"/>
                <a:cs typeface="Calibri"/>
              </a:rPr>
              <a:t> </a:t>
            </a:r>
            <a:r>
              <a:rPr sz="5250" b="1" spc="175" dirty="0">
                <a:solidFill>
                  <a:srgbClr val="53585F"/>
                </a:solidFill>
                <a:latin typeface="Calibri"/>
                <a:cs typeface="Calibri"/>
              </a:rPr>
              <a:t>output</a:t>
            </a:r>
            <a:r>
              <a:rPr sz="5250" b="1" spc="-135" dirty="0">
                <a:solidFill>
                  <a:srgbClr val="53585F"/>
                </a:solidFill>
                <a:latin typeface="Calibri"/>
                <a:cs typeface="Calibri"/>
              </a:rPr>
              <a:t> </a:t>
            </a:r>
            <a:r>
              <a:rPr sz="5250" spc="150" dirty="0">
                <a:latin typeface="Calibri"/>
                <a:cs typeface="Calibri"/>
              </a:rPr>
              <a:t>as</a:t>
            </a:r>
            <a:r>
              <a:rPr sz="5250" spc="-130" dirty="0">
                <a:latin typeface="Calibri"/>
                <a:cs typeface="Calibri"/>
              </a:rPr>
              <a:t> </a:t>
            </a:r>
            <a:r>
              <a:rPr sz="5250" spc="140" dirty="0">
                <a:latin typeface="Calibri"/>
                <a:cs typeface="Calibri"/>
              </a:rPr>
              <a:t>a</a:t>
            </a:r>
            <a:r>
              <a:rPr sz="5250" spc="-135" dirty="0">
                <a:latin typeface="Calibri"/>
                <a:cs typeface="Calibri"/>
              </a:rPr>
              <a:t> </a:t>
            </a:r>
            <a:r>
              <a:rPr sz="5250" spc="70" dirty="0">
                <a:latin typeface="Calibri"/>
                <a:cs typeface="Calibri"/>
              </a:rPr>
              <a:t>data</a:t>
            </a:r>
            <a:r>
              <a:rPr sz="5250" spc="-130" dirty="0">
                <a:latin typeface="Calibri"/>
                <a:cs typeface="Calibri"/>
              </a:rPr>
              <a:t> </a:t>
            </a:r>
            <a:r>
              <a:rPr sz="5250" spc="25" dirty="0">
                <a:latin typeface="Calibri"/>
                <a:cs typeface="Calibri"/>
              </a:rPr>
              <a:t>frame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7879" y="3921702"/>
            <a:ext cx="16285210" cy="143954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4988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2755"/>
              </a:spcBef>
            </a:pPr>
            <a:r>
              <a:rPr sz="4950" spc="-10" dirty="0">
                <a:latin typeface="Courier New"/>
                <a:cs typeface="Courier New"/>
              </a:rPr>
              <a:t>mod_e %&gt;%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tidy()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7415" y="5782069"/>
            <a:ext cx="13249354" cy="21692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0971" y="5432711"/>
            <a:ext cx="17333681" cy="41748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15309" y="1128626"/>
            <a:ext cx="2895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15" dirty="0"/>
              <a:t>glan</a:t>
            </a:r>
            <a:r>
              <a:rPr spc="95" dirty="0"/>
              <a:t>c</a:t>
            </a:r>
            <a:r>
              <a:rPr spc="-2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1750" y="2720201"/>
            <a:ext cx="1379346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Returns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common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78AAD6"/>
                </a:solidFill>
                <a:latin typeface="Calibri"/>
                <a:cs typeface="Calibri"/>
              </a:rPr>
              <a:t>model</a:t>
            </a:r>
            <a:r>
              <a:rPr sz="4950" b="1" spc="-12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4950" b="1" spc="170" dirty="0">
                <a:solidFill>
                  <a:srgbClr val="78AAD6"/>
                </a:solidFill>
                <a:latin typeface="Calibri"/>
                <a:cs typeface="Calibri"/>
              </a:rPr>
              <a:t>diagnostics</a:t>
            </a:r>
            <a:r>
              <a:rPr sz="4950" b="1" spc="-12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frame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318" y="3712285"/>
            <a:ext cx="13247369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369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785"/>
              </a:spcBef>
            </a:pPr>
            <a:r>
              <a:rPr sz="3850" spc="10" dirty="0">
                <a:latin typeface="Courier New"/>
                <a:cs typeface="Courier New"/>
              </a:rPr>
              <a:t>mod_e %&gt;%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glance()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4752" y="6432301"/>
            <a:ext cx="16669347" cy="2623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67167" y="1128626"/>
            <a:ext cx="45993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augment()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21121" y="4611004"/>
            <a:ext cx="1399921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49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2795"/>
              </a:spcBef>
            </a:pPr>
            <a:r>
              <a:rPr sz="3850" spc="10" dirty="0">
                <a:latin typeface="Courier New"/>
                <a:cs typeface="Courier New"/>
              </a:rPr>
              <a:t>mod_e %&gt;%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augment()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68896" y="6126487"/>
            <a:ext cx="17435203" cy="5182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71502" y="2887735"/>
            <a:ext cx="1238948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50" dirty="0">
                <a:latin typeface="Calibri"/>
                <a:cs typeface="Calibri"/>
              </a:rPr>
              <a:t>Returns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frame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98BA7A"/>
                </a:solidFill>
                <a:latin typeface="Calibri"/>
                <a:cs typeface="Calibri"/>
              </a:rPr>
              <a:t>model</a:t>
            </a:r>
            <a:r>
              <a:rPr sz="4950" b="1" spc="-13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98BA7A"/>
                </a:solidFill>
                <a:latin typeface="Calibri"/>
                <a:cs typeface="Calibri"/>
              </a:rPr>
              <a:t>output</a:t>
            </a:r>
            <a:r>
              <a:rPr sz="4950" b="1" spc="-135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20" dirty="0">
                <a:solidFill>
                  <a:srgbClr val="98BA7A"/>
                </a:solidFill>
                <a:latin typeface="Calibri"/>
                <a:cs typeface="Calibri"/>
              </a:rPr>
              <a:t>related</a:t>
            </a:r>
            <a:r>
              <a:rPr sz="4950" b="1" spc="-13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85" dirty="0">
                <a:solidFill>
                  <a:srgbClr val="98BA7A"/>
                </a:solidFill>
                <a:latin typeface="Calibri"/>
                <a:cs typeface="Calibri"/>
              </a:rPr>
              <a:t>to  </a:t>
            </a:r>
            <a:r>
              <a:rPr sz="4950" b="1" spc="175" dirty="0">
                <a:solidFill>
                  <a:srgbClr val="98BA7A"/>
                </a:solidFill>
                <a:latin typeface="Calibri"/>
                <a:cs typeface="Calibri"/>
              </a:rPr>
              <a:t>original </a:t>
            </a:r>
            <a:r>
              <a:rPr sz="4950" b="1" spc="120" dirty="0">
                <a:solidFill>
                  <a:srgbClr val="98BA7A"/>
                </a:solidFill>
                <a:latin typeface="Calibri"/>
                <a:cs typeface="Calibri"/>
              </a:rPr>
              <a:t>data</a:t>
            </a:r>
            <a:r>
              <a:rPr sz="4950" b="1" spc="-44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55" dirty="0">
                <a:solidFill>
                  <a:srgbClr val="98BA7A"/>
                </a:solidFill>
                <a:latin typeface="Calibri"/>
                <a:cs typeface="Calibri"/>
              </a:rPr>
              <a:t>points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434" dirty="0">
                <a:solidFill>
                  <a:srgbClr val="F3F3F3"/>
                </a:solidFill>
                <a:latin typeface="Calibri"/>
                <a:cs typeface="Calibri"/>
              </a:rPr>
              <a:t>The</a:t>
            </a:r>
            <a:r>
              <a:rPr sz="16450" b="1" spc="-500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455" dirty="0">
                <a:solidFill>
                  <a:srgbClr val="F3F3F3"/>
                </a:solidFill>
                <a:latin typeface="Calibri"/>
                <a:cs typeface="Calibri"/>
              </a:rPr>
              <a:t>basics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67167" y="1128626"/>
            <a:ext cx="45993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augment()</a:t>
            </a:r>
          </a:p>
        </p:txBody>
      </p:sp>
      <p:sp>
        <p:nvSpPr>
          <p:cNvPr id="4" name="object 4"/>
          <p:cNvSpPr/>
          <p:nvPr/>
        </p:nvSpPr>
        <p:spPr>
          <a:xfrm>
            <a:off x="3021121" y="4611005"/>
            <a:ext cx="13999210" cy="1333500"/>
          </a:xfrm>
          <a:custGeom>
            <a:avLst/>
            <a:gdLst/>
            <a:ahLst/>
            <a:cxnLst/>
            <a:rect l="l" t="t" r="r" b="b"/>
            <a:pathLst>
              <a:path w="13999210" h="1333500">
                <a:moveTo>
                  <a:pt x="0" y="0"/>
                </a:moveTo>
                <a:lnTo>
                  <a:pt x="13999030" y="0"/>
                </a:lnTo>
                <a:lnTo>
                  <a:pt x="13999030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1121" y="4611004"/>
            <a:ext cx="13999210" cy="133350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3549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2795"/>
              </a:spcBef>
            </a:pPr>
            <a:r>
              <a:rPr sz="3850" spc="10" dirty="0">
                <a:latin typeface="Courier New"/>
                <a:cs typeface="Courier New"/>
              </a:rPr>
              <a:t>mod_e %&gt;%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augment(data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wages)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96675" y="5708738"/>
            <a:ext cx="5468620" cy="3329304"/>
          </a:xfrm>
          <a:custGeom>
            <a:avLst/>
            <a:gdLst/>
            <a:ahLst/>
            <a:cxnLst/>
            <a:rect l="l" t="t" r="r" b="b"/>
            <a:pathLst>
              <a:path w="5468620" h="3329304">
                <a:moveTo>
                  <a:pt x="5112084" y="711365"/>
                </a:moveTo>
                <a:lnTo>
                  <a:pt x="356337" y="711365"/>
                </a:lnTo>
                <a:lnTo>
                  <a:pt x="307986" y="714618"/>
                </a:lnTo>
                <a:lnTo>
                  <a:pt x="261611" y="724094"/>
                </a:lnTo>
                <a:lnTo>
                  <a:pt x="217637" y="739369"/>
                </a:lnTo>
                <a:lnTo>
                  <a:pt x="176489" y="760017"/>
                </a:lnTo>
                <a:lnTo>
                  <a:pt x="138592" y="785614"/>
                </a:lnTo>
                <a:lnTo>
                  <a:pt x="104371" y="815736"/>
                </a:lnTo>
                <a:lnTo>
                  <a:pt x="74249" y="849958"/>
                </a:lnTo>
                <a:lnTo>
                  <a:pt x="48651" y="887855"/>
                </a:lnTo>
                <a:lnTo>
                  <a:pt x="28003" y="929002"/>
                </a:lnTo>
                <a:lnTo>
                  <a:pt x="12729" y="972976"/>
                </a:lnTo>
                <a:lnTo>
                  <a:pt x="3253" y="1019351"/>
                </a:lnTo>
                <a:lnTo>
                  <a:pt x="0" y="1067703"/>
                </a:lnTo>
                <a:lnTo>
                  <a:pt x="0" y="2972750"/>
                </a:lnTo>
                <a:lnTo>
                  <a:pt x="3253" y="3021101"/>
                </a:lnTo>
                <a:lnTo>
                  <a:pt x="12729" y="3067476"/>
                </a:lnTo>
                <a:lnTo>
                  <a:pt x="28003" y="3111450"/>
                </a:lnTo>
                <a:lnTo>
                  <a:pt x="48651" y="3152597"/>
                </a:lnTo>
                <a:lnTo>
                  <a:pt x="74249" y="3190494"/>
                </a:lnTo>
                <a:lnTo>
                  <a:pt x="104371" y="3224716"/>
                </a:lnTo>
                <a:lnTo>
                  <a:pt x="138592" y="3254838"/>
                </a:lnTo>
                <a:lnTo>
                  <a:pt x="176489" y="3280435"/>
                </a:lnTo>
                <a:lnTo>
                  <a:pt x="217637" y="3301083"/>
                </a:lnTo>
                <a:lnTo>
                  <a:pt x="261611" y="3316358"/>
                </a:lnTo>
                <a:lnTo>
                  <a:pt x="307986" y="3325834"/>
                </a:lnTo>
                <a:lnTo>
                  <a:pt x="356337" y="3329087"/>
                </a:lnTo>
                <a:lnTo>
                  <a:pt x="5112084" y="3329087"/>
                </a:lnTo>
                <a:lnTo>
                  <a:pt x="5160434" y="3325834"/>
                </a:lnTo>
                <a:lnTo>
                  <a:pt x="5206809" y="3316358"/>
                </a:lnTo>
                <a:lnTo>
                  <a:pt x="5250782" y="3301083"/>
                </a:lnTo>
                <a:lnTo>
                  <a:pt x="5291929" y="3280435"/>
                </a:lnTo>
                <a:lnTo>
                  <a:pt x="5329826" y="3254838"/>
                </a:lnTo>
                <a:lnTo>
                  <a:pt x="5364047" y="3224716"/>
                </a:lnTo>
                <a:lnTo>
                  <a:pt x="5394169" y="3190494"/>
                </a:lnTo>
                <a:lnTo>
                  <a:pt x="5419766" y="3152597"/>
                </a:lnTo>
                <a:lnTo>
                  <a:pt x="5440415" y="3111450"/>
                </a:lnTo>
                <a:lnTo>
                  <a:pt x="5455689" y="3067476"/>
                </a:lnTo>
                <a:lnTo>
                  <a:pt x="5465165" y="3021101"/>
                </a:lnTo>
                <a:lnTo>
                  <a:pt x="5468418" y="2972750"/>
                </a:lnTo>
                <a:lnTo>
                  <a:pt x="5468418" y="1067703"/>
                </a:lnTo>
                <a:lnTo>
                  <a:pt x="5465165" y="1019351"/>
                </a:lnTo>
                <a:lnTo>
                  <a:pt x="5455689" y="972976"/>
                </a:lnTo>
                <a:lnTo>
                  <a:pt x="5440415" y="929002"/>
                </a:lnTo>
                <a:lnTo>
                  <a:pt x="5419766" y="887855"/>
                </a:lnTo>
                <a:lnTo>
                  <a:pt x="5394169" y="849958"/>
                </a:lnTo>
                <a:lnTo>
                  <a:pt x="5364047" y="815736"/>
                </a:lnTo>
                <a:lnTo>
                  <a:pt x="5329826" y="785614"/>
                </a:lnTo>
                <a:lnTo>
                  <a:pt x="5291929" y="760017"/>
                </a:lnTo>
                <a:lnTo>
                  <a:pt x="5250782" y="739369"/>
                </a:lnTo>
                <a:lnTo>
                  <a:pt x="5206809" y="724094"/>
                </a:lnTo>
                <a:lnTo>
                  <a:pt x="5160434" y="714618"/>
                </a:lnTo>
                <a:lnTo>
                  <a:pt x="5112084" y="711365"/>
                </a:lnTo>
                <a:close/>
              </a:path>
              <a:path w="5468620" h="3329304">
                <a:moveTo>
                  <a:pt x="4164140" y="0"/>
                </a:moveTo>
                <a:lnTo>
                  <a:pt x="4059431" y="711365"/>
                </a:lnTo>
                <a:lnTo>
                  <a:pt x="4268522" y="711365"/>
                </a:lnTo>
                <a:lnTo>
                  <a:pt x="4164140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50995" y="7128443"/>
            <a:ext cx="5157470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32410" marR="5080" indent="-220345">
              <a:lnSpc>
                <a:spcPts val="4370"/>
              </a:lnSpc>
              <a:spcBef>
                <a:spcPts val="480"/>
              </a:spcBef>
            </a:pP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Adds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3850" b="1" spc="-5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wages 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1502" y="2887735"/>
            <a:ext cx="1238948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50" dirty="0">
                <a:latin typeface="Calibri"/>
                <a:cs typeface="Calibri"/>
              </a:rPr>
              <a:t>Returns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frame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98BA7A"/>
                </a:solidFill>
                <a:latin typeface="Calibri"/>
                <a:cs typeface="Calibri"/>
              </a:rPr>
              <a:t>model</a:t>
            </a:r>
            <a:r>
              <a:rPr sz="4950" b="1" spc="-13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98BA7A"/>
                </a:solidFill>
                <a:latin typeface="Calibri"/>
                <a:cs typeface="Calibri"/>
              </a:rPr>
              <a:t>output</a:t>
            </a:r>
            <a:r>
              <a:rPr sz="4950" b="1" spc="-135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20" dirty="0">
                <a:solidFill>
                  <a:srgbClr val="98BA7A"/>
                </a:solidFill>
                <a:latin typeface="Calibri"/>
                <a:cs typeface="Calibri"/>
              </a:rPr>
              <a:t>related</a:t>
            </a:r>
            <a:r>
              <a:rPr sz="4950" b="1" spc="-13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85" dirty="0">
                <a:solidFill>
                  <a:srgbClr val="98BA7A"/>
                </a:solidFill>
                <a:latin typeface="Calibri"/>
                <a:cs typeface="Calibri"/>
              </a:rPr>
              <a:t>to  </a:t>
            </a:r>
            <a:r>
              <a:rPr sz="4950" b="1" spc="175" dirty="0">
                <a:solidFill>
                  <a:srgbClr val="98BA7A"/>
                </a:solidFill>
                <a:latin typeface="Calibri"/>
                <a:cs typeface="Calibri"/>
              </a:rPr>
              <a:t>original </a:t>
            </a:r>
            <a:r>
              <a:rPr sz="4950" b="1" spc="120" dirty="0">
                <a:solidFill>
                  <a:srgbClr val="98BA7A"/>
                </a:solidFill>
                <a:latin typeface="Calibri"/>
                <a:cs typeface="Calibri"/>
              </a:rPr>
              <a:t>data</a:t>
            </a:r>
            <a:r>
              <a:rPr sz="4950" b="1" spc="-44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55" dirty="0">
                <a:solidFill>
                  <a:srgbClr val="98BA7A"/>
                </a:solidFill>
                <a:latin typeface="Calibri"/>
                <a:cs typeface="Calibri"/>
              </a:rPr>
              <a:t>points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3335" y="3798702"/>
            <a:ext cx="17144365" cy="363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pipe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model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005493"/>
                </a:solidFill>
                <a:latin typeface="Calibri"/>
                <a:cs typeface="Calibri"/>
              </a:rPr>
              <a:t>log(income)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against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0" dirty="0">
                <a:solidFill>
                  <a:srgbClr val="005493"/>
                </a:solidFill>
                <a:latin typeface="Calibri"/>
                <a:cs typeface="Calibri"/>
              </a:rPr>
              <a:t>height</a:t>
            </a:r>
            <a:r>
              <a:rPr sz="4950" spc="14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broom 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dplyr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functions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81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extract:</a:t>
            </a:r>
            <a:endParaRPr sz="4950">
              <a:latin typeface="Calibri"/>
              <a:cs typeface="Calibri"/>
            </a:endParaRPr>
          </a:p>
          <a:p>
            <a:pPr marL="640715" indent="-628015">
              <a:lnSpc>
                <a:spcPct val="100000"/>
              </a:lnSpc>
              <a:spcBef>
                <a:spcPts val="1980"/>
              </a:spcBef>
              <a:buAutoNum type="arabicPeriod"/>
              <a:tabLst>
                <a:tab pos="641350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coeﬀicient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estimates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their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related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statistics</a:t>
            </a:r>
            <a:endParaRPr sz="4950">
              <a:latin typeface="Calibri"/>
              <a:cs typeface="Calibri"/>
            </a:endParaRPr>
          </a:p>
          <a:p>
            <a:pPr marL="640715" indent="-628015">
              <a:lnSpc>
                <a:spcPct val="100000"/>
              </a:lnSpc>
              <a:spcBef>
                <a:spcPts val="2225"/>
              </a:spcBef>
              <a:buAutoNum type="arabicPeriod"/>
              <a:tabLst>
                <a:tab pos="641350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adj.r.squared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p.value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20" dirty="0">
                <a:solidFill>
                  <a:srgbClr val="005493"/>
                </a:solidFill>
                <a:latin typeface="Calibri"/>
                <a:cs typeface="Calibri"/>
              </a:rPr>
              <a:t>for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overall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model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31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757AD045-03D9-4590-8A39-18D1D4019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19650" y="9617424"/>
            <a:ext cx="1965476" cy="1105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4" y="0"/>
                </a:lnTo>
                <a:lnTo>
                  <a:pt x="17828774" y="9062779"/>
                </a:lnTo>
                <a:lnTo>
                  <a:pt x="0" y="906277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6" y="0"/>
                </a:lnTo>
                <a:lnTo>
                  <a:pt x="17828776" y="9062778"/>
                </a:lnTo>
                <a:lnTo>
                  <a:pt x="0" y="906277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3694" y="1421811"/>
            <a:ext cx="15010130" cy="15024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dirty="0">
                <a:latin typeface="Courier New"/>
                <a:cs typeface="Courier New"/>
              </a:rPr>
              <a:t>mod_h &lt;- wages %&gt;% lm(log(income) </a:t>
            </a:r>
            <a:r>
              <a:rPr sz="3700" spc="5" dirty="0">
                <a:latin typeface="Courier New"/>
                <a:cs typeface="Courier New"/>
              </a:rPr>
              <a:t>~ </a:t>
            </a:r>
            <a:r>
              <a:rPr sz="3700" dirty="0">
                <a:latin typeface="Courier New"/>
                <a:cs typeface="Courier New"/>
              </a:rPr>
              <a:t>height, data </a:t>
            </a:r>
            <a:r>
              <a:rPr sz="3700" spc="5" dirty="0">
                <a:latin typeface="Courier New"/>
                <a:cs typeface="Courier New"/>
              </a:rPr>
              <a:t>=</a:t>
            </a:r>
            <a:r>
              <a:rPr sz="3700" spc="20" dirty="0">
                <a:latin typeface="Courier New"/>
                <a:cs typeface="Courier New"/>
              </a:rPr>
              <a:t> </a:t>
            </a:r>
            <a:r>
              <a:rPr sz="3700" spc="5" dirty="0">
                <a:latin typeface="Courier New"/>
                <a:cs typeface="Courier New"/>
              </a:rPr>
              <a:t>.)</a:t>
            </a:r>
            <a:endParaRPr sz="3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30"/>
              </a:spcBef>
            </a:pPr>
            <a:r>
              <a:rPr sz="3700" dirty="0">
                <a:latin typeface="Courier New"/>
                <a:cs typeface="Courier New"/>
              </a:rPr>
              <a:t>mod_h </a:t>
            </a:r>
            <a:r>
              <a:rPr sz="3700" spc="5" dirty="0">
                <a:latin typeface="Courier New"/>
                <a:cs typeface="Courier New"/>
              </a:rPr>
              <a:t>%&gt;%</a:t>
            </a:r>
            <a:endParaRPr sz="3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9216" y="3107623"/>
            <a:ext cx="172212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latin typeface="Courier New"/>
                <a:cs typeface="Courier New"/>
              </a:rPr>
              <a:t>tidy()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44644" y="3880510"/>
          <a:ext cx="16448404" cy="1955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1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0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170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term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estimate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std.error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statistic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p.value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7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(Intercept)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6.98342583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0.237484827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29.40578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4.129821e-176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94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height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0.05197888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0.003521666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14.75974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2.436945e-48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463694" y="5924291"/>
            <a:ext cx="9072880" cy="5323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93970" indent="-565785">
              <a:lnSpc>
                <a:spcPct val="137400"/>
              </a:lnSpc>
              <a:spcBef>
                <a:spcPts val="95"/>
              </a:spcBef>
            </a:pPr>
            <a:r>
              <a:rPr sz="3700" dirty="0">
                <a:latin typeface="Courier New"/>
                <a:cs typeface="Courier New"/>
              </a:rPr>
              <a:t>mod_h %&gt;%  glance()</a:t>
            </a:r>
            <a:r>
              <a:rPr sz="3700" spc="-80" dirty="0">
                <a:latin typeface="Courier New"/>
                <a:cs typeface="Courier New"/>
              </a:rPr>
              <a:t> </a:t>
            </a:r>
            <a:r>
              <a:rPr sz="3700" dirty="0">
                <a:latin typeface="Courier New"/>
                <a:cs typeface="Courier New"/>
              </a:rPr>
              <a:t>%&gt;%</a:t>
            </a:r>
            <a:endParaRPr sz="3700">
              <a:latin typeface="Courier New"/>
              <a:cs typeface="Courier New"/>
            </a:endParaRPr>
          </a:p>
          <a:p>
            <a:pPr marL="577850">
              <a:lnSpc>
                <a:spcPct val="100000"/>
              </a:lnSpc>
              <a:spcBef>
                <a:spcPts val="1580"/>
              </a:spcBef>
            </a:pPr>
            <a:r>
              <a:rPr sz="3700" dirty="0">
                <a:latin typeface="Courier New"/>
                <a:cs typeface="Courier New"/>
              </a:rPr>
              <a:t>select(adj.r.squared,</a:t>
            </a:r>
            <a:r>
              <a:rPr sz="3700" spc="-55" dirty="0">
                <a:latin typeface="Courier New"/>
                <a:cs typeface="Courier New"/>
              </a:rPr>
              <a:t> </a:t>
            </a:r>
            <a:r>
              <a:rPr sz="3700" spc="5" dirty="0">
                <a:latin typeface="Courier New"/>
                <a:cs typeface="Courier New"/>
              </a:rPr>
              <a:t>p.value)</a:t>
            </a:r>
            <a:endParaRPr sz="3700">
              <a:latin typeface="Courier New"/>
              <a:cs typeface="Courier New"/>
            </a:endParaRPr>
          </a:p>
          <a:p>
            <a:pPr marL="12700" marR="287020">
              <a:lnSpc>
                <a:spcPct val="135600"/>
              </a:lnSpc>
              <a:spcBef>
                <a:spcPts val="80"/>
              </a:spcBef>
              <a:tabLst>
                <a:tab pos="1426210" algn="l"/>
                <a:tab pos="2274570" algn="l"/>
                <a:tab pos="6797675" algn="l"/>
              </a:tabLst>
            </a:pPr>
            <a:r>
              <a:rPr sz="3700" dirty="0">
                <a:solidFill>
                  <a:srgbClr val="53585F"/>
                </a:solidFill>
                <a:latin typeface="Courier New"/>
                <a:cs typeface="Courier New"/>
              </a:rPr>
              <a:t>#</a:t>
            </a:r>
            <a:r>
              <a:rPr sz="3700" spc="5" dirty="0">
                <a:solidFill>
                  <a:srgbClr val="53585F"/>
                </a:solidFill>
                <a:latin typeface="Courier New"/>
                <a:cs typeface="Courier New"/>
              </a:rPr>
              <a:t>#</a:t>
            </a:r>
            <a:r>
              <a:rPr sz="3700" dirty="0">
                <a:solidFill>
                  <a:srgbClr val="53585F"/>
                </a:solidFill>
                <a:latin typeface="Courier New"/>
                <a:cs typeface="Courier New"/>
              </a:rPr>
              <a:t>	adj.r.square</a:t>
            </a:r>
            <a:r>
              <a:rPr sz="3700" spc="5" dirty="0">
                <a:solidFill>
                  <a:srgbClr val="53585F"/>
                </a:solidFill>
                <a:latin typeface="Courier New"/>
                <a:cs typeface="Courier New"/>
              </a:rPr>
              <a:t>d</a:t>
            </a:r>
            <a:r>
              <a:rPr sz="3700" dirty="0">
                <a:solidFill>
                  <a:srgbClr val="53585F"/>
                </a:solidFill>
                <a:latin typeface="Courier New"/>
                <a:cs typeface="Courier New"/>
              </a:rPr>
              <a:t>	</a:t>
            </a:r>
            <a:r>
              <a:rPr sz="3700" spc="5" dirty="0">
                <a:solidFill>
                  <a:srgbClr val="53585F"/>
                </a:solidFill>
                <a:latin typeface="Courier New"/>
                <a:cs typeface="Courier New"/>
              </a:rPr>
              <a:t>p.value  </a:t>
            </a:r>
            <a:r>
              <a:rPr sz="37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700" spc="5" dirty="0">
                <a:solidFill>
                  <a:srgbClr val="53585F"/>
                </a:solidFill>
                <a:latin typeface="Courier New"/>
                <a:cs typeface="Courier New"/>
              </a:rPr>
              <a:t> 1		</a:t>
            </a:r>
            <a:r>
              <a:rPr sz="3700" dirty="0">
                <a:solidFill>
                  <a:srgbClr val="53585F"/>
                </a:solidFill>
                <a:latin typeface="Courier New"/>
                <a:cs typeface="Courier New"/>
              </a:rPr>
              <a:t>0.03955779</a:t>
            </a:r>
            <a:r>
              <a:rPr sz="3700" spc="-6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53585F"/>
                </a:solidFill>
                <a:latin typeface="Courier New"/>
                <a:cs typeface="Courier New"/>
              </a:rPr>
              <a:t>2.436945e-48</a:t>
            </a:r>
            <a:endParaRPr sz="3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700">
              <a:latin typeface="Times New Roman"/>
              <a:cs typeface="Times New Roman"/>
            </a:endParaRPr>
          </a:p>
          <a:p>
            <a:pPr marR="166370" algn="r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32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4" y="0"/>
                </a:lnTo>
                <a:lnTo>
                  <a:pt x="17828774" y="9062779"/>
                </a:lnTo>
                <a:lnTo>
                  <a:pt x="0" y="906277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6" y="0"/>
                </a:lnTo>
                <a:lnTo>
                  <a:pt x="17828776" y="9062778"/>
                </a:lnTo>
                <a:lnTo>
                  <a:pt x="0" y="906277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3694" y="1437517"/>
            <a:ext cx="2712085" cy="622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900" spc="5" dirty="0">
                <a:solidFill>
                  <a:srgbClr val="0365C0"/>
                </a:solidFill>
                <a:latin typeface="Courier New"/>
                <a:cs typeface="Courier New"/>
              </a:rPr>
              <a:t>mod_h</a:t>
            </a:r>
            <a:r>
              <a:rPr sz="3900" spc="-5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900" spc="5" dirty="0">
                <a:latin typeface="Courier New"/>
                <a:cs typeface="Courier New"/>
              </a:rPr>
              <a:t>%&gt;%</a:t>
            </a:r>
            <a:endParaRPr sz="3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0634" y="2254246"/>
            <a:ext cx="9874250" cy="622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900" spc="5" dirty="0">
                <a:latin typeface="Courier New"/>
                <a:cs typeface="Courier New"/>
              </a:rPr>
              <a:t>tidy() %&gt;% filter(p.value &lt;</a:t>
            </a:r>
            <a:r>
              <a:rPr sz="3900" spc="-60" dirty="0">
                <a:latin typeface="Courier New"/>
                <a:cs typeface="Courier New"/>
              </a:rPr>
              <a:t> </a:t>
            </a:r>
            <a:r>
              <a:rPr sz="3900" spc="5" dirty="0">
                <a:latin typeface="Courier New"/>
                <a:cs typeface="Courier New"/>
              </a:rPr>
              <a:t>0.05)</a:t>
            </a:r>
            <a:endParaRPr sz="39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44644" y="3081581"/>
          <a:ext cx="17362804" cy="21111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5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0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5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38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340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term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estimate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std.error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statistic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p.value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6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(Intercept)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6.98342583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0.237484827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29.40578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4.129821e-176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1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height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0.05197888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0.003521666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14.75974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2.436945e-48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463694" y="5301274"/>
            <a:ext cx="10471150" cy="1659255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3900" spc="5" dirty="0">
                <a:solidFill>
                  <a:srgbClr val="0365C0"/>
                </a:solidFill>
                <a:latin typeface="Courier New"/>
                <a:cs typeface="Courier New"/>
              </a:rPr>
              <a:t>mod_e</a:t>
            </a:r>
            <a:r>
              <a:rPr sz="390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900" dirty="0">
                <a:latin typeface="Courier New"/>
                <a:cs typeface="Courier New"/>
              </a:rPr>
              <a:t>%&gt;%</a:t>
            </a:r>
            <a:endParaRPr sz="3900">
              <a:latin typeface="Courier New"/>
              <a:cs typeface="Courier New"/>
            </a:endParaRPr>
          </a:p>
          <a:p>
            <a:pPr marL="609600">
              <a:lnSpc>
                <a:spcPct val="100000"/>
              </a:lnSpc>
              <a:spcBef>
                <a:spcPts val="1750"/>
              </a:spcBef>
            </a:pPr>
            <a:r>
              <a:rPr sz="3900" spc="5" dirty="0">
                <a:latin typeface="Courier New"/>
                <a:cs typeface="Courier New"/>
              </a:rPr>
              <a:t>tidy() %&gt;% filter(p.value &lt;</a:t>
            </a:r>
            <a:r>
              <a:rPr sz="3900" spc="-60" dirty="0">
                <a:latin typeface="Courier New"/>
                <a:cs typeface="Courier New"/>
              </a:rPr>
              <a:t> </a:t>
            </a:r>
            <a:r>
              <a:rPr sz="3900" spc="5" dirty="0">
                <a:latin typeface="Courier New"/>
                <a:cs typeface="Courier New"/>
              </a:rPr>
              <a:t>0.05)</a:t>
            </a:r>
            <a:endParaRPr sz="390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44644" y="7175697"/>
          <a:ext cx="17088485" cy="210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5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5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382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81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term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estimate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std.error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statistic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p.value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3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(Intercept)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8.5576906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0.073259622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116.81320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0.000000e+00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1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education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0.1418404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0.005304577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26.73924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8.408952e-148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2924653" y="5288796"/>
            <a:ext cx="5764530" cy="1809114"/>
          </a:xfrm>
          <a:custGeom>
            <a:avLst/>
            <a:gdLst/>
            <a:ahLst/>
            <a:cxnLst/>
            <a:rect l="l" t="t" r="r" b="b"/>
            <a:pathLst>
              <a:path w="5764530" h="1809115">
                <a:moveTo>
                  <a:pt x="5408086" y="0"/>
                </a:moveTo>
                <a:lnTo>
                  <a:pt x="356334" y="0"/>
                </a:lnTo>
                <a:lnTo>
                  <a:pt x="307981" y="3252"/>
                </a:lnTo>
                <a:lnTo>
                  <a:pt x="261606" y="12728"/>
                </a:lnTo>
                <a:lnTo>
                  <a:pt x="217632" y="28001"/>
                </a:lnTo>
                <a:lnTo>
                  <a:pt x="176484" y="48649"/>
                </a:lnTo>
                <a:lnTo>
                  <a:pt x="138588" y="74245"/>
                </a:lnTo>
                <a:lnTo>
                  <a:pt x="104367" y="104365"/>
                </a:lnTo>
                <a:lnTo>
                  <a:pt x="74246" y="138586"/>
                </a:lnTo>
                <a:lnTo>
                  <a:pt x="48649" y="176482"/>
                </a:lnTo>
                <a:lnTo>
                  <a:pt x="28002" y="217628"/>
                </a:lnTo>
                <a:lnTo>
                  <a:pt x="12728" y="261601"/>
                </a:lnTo>
                <a:lnTo>
                  <a:pt x="3252" y="307975"/>
                </a:lnTo>
                <a:lnTo>
                  <a:pt x="0" y="356327"/>
                </a:lnTo>
                <a:lnTo>
                  <a:pt x="0" y="1452355"/>
                </a:lnTo>
                <a:lnTo>
                  <a:pt x="3252" y="1500707"/>
                </a:lnTo>
                <a:lnTo>
                  <a:pt x="12728" y="1547082"/>
                </a:lnTo>
                <a:lnTo>
                  <a:pt x="28002" y="1591054"/>
                </a:lnTo>
                <a:lnTo>
                  <a:pt x="48649" y="1632201"/>
                </a:lnTo>
                <a:lnTo>
                  <a:pt x="74246" y="1670097"/>
                </a:lnTo>
                <a:lnTo>
                  <a:pt x="104367" y="1704317"/>
                </a:lnTo>
                <a:lnTo>
                  <a:pt x="138588" y="1734438"/>
                </a:lnTo>
                <a:lnTo>
                  <a:pt x="176484" y="1760034"/>
                </a:lnTo>
                <a:lnTo>
                  <a:pt x="217632" y="1780681"/>
                </a:lnTo>
                <a:lnTo>
                  <a:pt x="261606" y="1795954"/>
                </a:lnTo>
                <a:lnTo>
                  <a:pt x="307981" y="1805430"/>
                </a:lnTo>
                <a:lnTo>
                  <a:pt x="356334" y="1808683"/>
                </a:lnTo>
                <a:lnTo>
                  <a:pt x="5408086" y="1808683"/>
                </a:lnTo>
                <a:lnTo>
                  <a:pt x="5456439" y="1805430"/>
                </a:lnTo>
                <a:lnTo>
                  <a:pt x="5502815" y="1795954"/>
                </a:lnTo>
                <a:lnTo>
                  <a:pt x="5546789" y="1780681"/>
                </a:lnTo>
                <a:lnTo>
                  <a:pt x="5587936" y="1760034"/>
                </a:lnTo>
                <a:lnTo>
                  <a:pt x="5625833" y="1734438"/>
                </a:lnTo>
                <a:lnTo>
                  <a:pt x="5660054" y="1704317"/>
                </a:lnTo>
                <a:lnTo>
                  <a:pt x="5690175" y="1670097"/>
                </a:lnTo>
                <a:lnTo>
                  <a:pt x="5715771" y="1632201"/>
                </a:lnTo>
                <a:lnTo>
                  <a:pt x="5736419" y="1591054"/>
                </a:lnTo>
                <a:lnTo>
                  <a:pt x="5751692" y="1547082"/>
                </a:lnTo>
                <a:lnTo>
                  <a:pt x="5761168" y="1500707"/>
                </a:lnTo>
                <a:lnTo>
                  <a:pt x="5764421" y="1452355"/>
                </a:lnTo>
                <a:lnTo>
                  <a:pt x="5764421" y="356327"/>
                </a:lnTo>
                <a:lnTo>
                  <a:pt x="5761168" y="307975"/>
                </a:lnTo>
                <a:lnTo>
                  <a:pt x="5751692" y="261601"/>
                </a:lnTo>
                <a:lnTo>
                  <a:pt x="5736419" y="217628"/>
                </a:lnTo>
                <a:lnTo>
                  <a:pt x="5715771" y="176482"/>
                </a:lnTo>
                <a:lnTo>
                  <a:pt x="5690175" y="138586"/>
                </a:lnTo>
                <a:lnTo>
                  <a:pt x="5660054" y="104365"/>
                </a:lnTo>
                <a:lnTo>
                  <a:pt x="5625833" y="74245"/>
                </a:lnTo>
                <a:lnTo>
                  <a:pt x="5587936" y="48649"/>
                </a:lnTo>
                <a:lnTo>
                  <a:pt x="5546789" y="28001"/>
                </a:lnTo>
                <a:lnTo>
                  <a:pt x="5502815" y="12728"/>
                </a:lnTo>
                <a:lnTo>
                  <a:pt x="5456439" y="3252"/>
                </a:lnTo>
                <a:lnTo>
                  <a:pt x="540808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557567" y="5589223"/>
            <a:ext cx="449770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342390" marR="5080" indent="-1330325">
              <a:lnSpc>
                <a:spcPts val="4370"/>
              </a:lnSpc>
              <a:spcBef>
                <a:spcPts val="480"/>
              </a:spcBef>
            </a:pP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so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3850" b="1" spc="-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determines 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income?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33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3076" y="2835381"/>
            <a:ext cx="10634980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spc="325" dirty="0">
                <a:solidFill>
                  <a:srgbClr val="F0F0F0"/>
                </a:solidFill>
              </a:rPr>
              <a:t>multi</a:t>
            </a:r>
            <a:r>
              <a:rPr sz="16450" spc="-60" dirty="0">
                <a:solidFill>
                  <a:srgbClr val="F0F0F0"/>
                </a:solidFill>
              </a:rPr>
              <a:t>v</a:t>
            </a:r>
            <a:r>
              <a:rPr sz="16450" spc="229" dirty="0">
                <a:solidFill>
                  <a:srgbClr val="F0F0F0"/>
                </a:solidFill>
              </a:rPr>
              <a:t>ari</a:t>
            </a:r>
            <a:r>
              <a:rPr sz="16450" spc="195" dirty="0">
                <a:solidFill>
                  <a:srgbClr val="F0F0F0"/>
                </a:solidFill>
              </a:rPr>
              <a:t>a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spc="-10" dirty="0">
                <a:solidFill>
                  <a:srgbClr val="F0F0F0"/>
                </a:solidFill>
              </a:rPr>
              <a:t>e</a:t>
            </a:r>
            <a:endParaRPr sz="16450"/>
          </a:p>
          <a:p>
            <a:pPr marL="14604" algn="ctr">
              <a:lnSpc>
                <a:spcPct val="100000"/>
              </a:lnSpc>
              <a:spcBef>
                <a:spcPts val="1035"/>
              </a:spcBef>
            </a:pPr>
            <a:r>
              <a:rPr sz="16450" spc="190" dirty="0">
                <a:solidFill>
                  <a:srgbClr val="F0F0F0"/>
                </a:solidFill>
              </a:rPr>
              <a:t>regression</a:t>
            </a:r>
            <a:endParaRPr sz="164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7563" y="3072022"/>
            <a:ext cx="9789795" cy="154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10" dirty="0">
                <a:latin typeface="Calibri"/>
                <a:cs typeface="Calibri"/>
              </a:rPr>
              <a:t>To </a:t>
            </a:r>
            <a:r>
              <a:rPr sz="4900" spc="5" dirty="0">
                <a:latin typeface="Calibri"/>
                <a:cs typeface="Calibri"/>
              </a:rPr>
              <a:t>fit </a:t>
            </a:r>
            <a:r>
              <a:rPr sz="4900" spc="85" dirty="0">
                <a:latin typeface="Calibri"/>
                <a:cs typeface="Calibri"/>
              </a:rPr>
              <a:t>multiple</a:t>
            </a:r>
            <a:r>
              <a:rPr sz="4900" spc="-390" dirty="0">
                <a:latin typeface="Calibri"/>
                <a:cs typeface="Calibri"/>
              </a:rPr>
              <a:t> </a:t>
            </a:r>
            <a:r>
              <a:rPr sz="4900" spc="45" dirty="0">
                <a:latin typeface="Calibri"/>
                <a:cs typeface="Calibri"/>
              </a:rPr>
              <a:t>predictors,</a:t>
            </a:r>
            <a:endParaRPr sz="4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4900" spc="135" dirty="0">
                <a:latin typeface="Calibri"/>
                <a:cs typeface="Calibri"/>
              </a:rPr>
              <a:t>add</a:t>
            </a:r>
            <a:r>
              <a:rPr sz="4900" spc="-130" dirty="0">
                <a:latin typeface="Calibri"/>
                <a:cs typeface="Calibri"/>
              </a:rPr>
              <a:t> </a:t>
            </a:r>
            <a:r>
              <a:rPr sz="4900" spc="85" dirty="0">
                <a:latin typeface="Calibri"/>
                <a:cs typeface="Calibri"/>
              </a:rPr>
              <a:t>multiple</a:t>
            </a:r>
            <a:r>
              <a:rPr sz="4900" spc="-130" dirty="0">
                <a:latin typeface="Calibri"/>
                <a:cs typeface="Calibri"/>
              </a:rPr>
              <a:t> </a:t>
            </a:r>
            <a:r>
              <a:rPr sz="4900" spc="70" dirty="0">
                <a:latin typeface="Calibri"/>
                <a:cs typeface="Calibri"/>
              </a:rPr>
              <a:t>variables</a:t>
            </a:r>
            <a:r>
              <a:rPr sz="4900" spc="-130" dirty="0">
                <a:latin typeface="Calibri"/>
                <a:cs typeface="Calibri"/>
              </a:rPr>
              <a:t> </a:t>
            </a:r>
            <a:r>
              <a:rPr sz="4900" spc="5" dirty="0">
                <a:latin typeface="Calibri"/>
                <a:cs typeface="Calibri"/>
              </a:rPr>
              <a:t>to</a:t>
            </a:r>
            <a:r>
              <a:rPr sz="4900" spc="-130" dirty="0">
                <a:latin typeface="Calibri"/>
                <a:cs typeface="Calibri"/>
              </a:rPr>
              <a:t> </a:t>
            </a:r>
            <a:r>
              <a:rPr sz="4900" spc="30" dirty="0">
                <a:latin typeface="Calibri"/>
                <a:cs typeface="Calibri"/>
              </a:rPr>
              <a:t>the</a:t>
            </a:r>
            <a:r>
              <a:rPr sz="4900" spc="-130" dirty="0">
                <a:latin typeface="Calibri"/>
                <a:cs typeface="Calibri"/>
              </a:rPr>
              <a:t> </a:t>
            </a:r>
            <a:r>
              <a:rPr sz="4900" spc="40" dirty="0">
                <a:latin typeface="Calibri"/>
                <a:cs typeface="Calibri"/>
              </a:rPr>
              <a:t>formula:</a:t>
            </a:r>
            <a:endParaRPr sz="4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5260" y="5005141"/>
            <a:ext cx="992822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4861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2745"/>
              </a:spcBef>
            </a:pPr>
            <a:r>
              <a:rPr sz="3850" spc="10" dirty="0">
                <a:latin typeface="Courier New"/>
                <a:cs typeface="Courier New"/>
              </a:rPr>
              <a:t>log(income) </a:t>
            </a:r>
            <a:r>
              <a:rPr sz="3850" spc="15" dirty="0">
                <a:latin typeface="Courier New"/>
                <a:cs typeface="Courier New"/>
              </a:rPr>
              <a:t>~ </a:t>
            </a:r>
            <a:r>
              <a:rPr sz="3850" spc="10" dirty="0">
                <a:latin typeface="Courier New"/>
                <a:cs typeface="Courier New"/>
              </a:rPr>
              <a:t>education </a:t>
            </a:r>
            <a:r>
              <a:rPr sz="3850" spc="15" dirty="0">
                <a:latin typeface="Courier New"/>
                <a:cs typeface="Courier New"/>
              </a:rPr>
              <a:t>+</a:t>
            </a:r>
            <a:r>
              <a:rPr sz="3850" spc="-6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height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1122888"/>
            <a:ext cx="17828895" cy="7811770"/>
          </a:xfrm>
          <a:custGeom>
            <a:avLst/>
            <a:gdLst/>
            <a:ahLst/>
            <a:cxnLst/>
            <a:rect l="l" t="t" r="r" b="b"/>
            <a:pathLst>
              <a:path w="17828895" h="7811770">
                <a:moveTo>
                  <a:pt x="0" y="0"/>
                </a:moveTo>
                <a:lnTo>
                  <a:pt x="17828774" y="0"/>
                </a:lnTo>
                <a:lnTo>
                  <a:pt x="17828774" y="7811577"/>
                </a:lnTo>
                <a:lnTo>
                  <a:pt x="0" y="78115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663" y="1122888"/>
            <a:ext cx="17828895" cy="7811770"/>
          </a:xfrm>
          <a:custGeom>
            <a:avLst/>
            <a:gdLst/>
            <a:ahLst/>
            <a:cxnLst/>
            <a:rect l="l" t="t" r="r" b="b"/>
            <a:pathLst>
              <a:path w="17828895" h="7811770">
                <a:moveTo>
                  <a:pt x="0" y="0"/>
                </a:moveTo>
                <a:lnTo>
                  <a:pt x="17828776" y="0"/>
                </a:lnTo>
                <a:lnTo>
                  <a:pt x="17828776" y="7811576"/>
                </a:lnTo>
                <a:lnTo>
                  <a:pt x="0" y="78115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69456" y="1437517"/>
            <a:ext cx="5695950" cy="622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900" spc="5" dirty="0">
                <a:latin typeface="Courier New"/>
                <a:cs typeface="Courier New"/>
              </a:rPr>
              <a:t>mod_eh &lt;- wages</a:t>
            </a:r>
            <a:r>
              <a:rPr sz="3900" spc="-70" dirty="0">
                <a:latin typeface="Courier New"/>
                <a:cs typeface="Courier New"/>
              </a:rPr>
              <a:t> </a:t>
            </a:r>
            <a:r>
              <a:rPr sz="3900" dirty="0">
                <a:latin typeface="Courier New"/>
                <a:cs typeface="Courier New"/>
              </a:rPr>
              <a:t>%&gt;%</a:t>
            </a:r>
            <a:endParaRPr sz="3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9456" y="2400838"/>
            <a:ext cx="14351635" cy="30829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09600">
              <a:lnSpc>
                <a:spcPct val="100000"/>
              </a:lnSpc>
              <a:spcBef>
                <a:spcPts val="114"/>
              </a:spcBef>
            </a:pPr>
            <a:r>
              <a:rPr sz="3900" spc="5" dirty="0">
                <a:latin typeface="Courier New"/>
                <a:cs typeface="Courier New"/>
              </a:rPr>
              <a:t>lm(log(income) ~ </a:t>
            </a:r>
            <a:r>
              <a:rPr sz="3900" spc="5" dirty="0">
                <a:solidFill>
                  <a:srgbClr val="0365C0"/>
                </a:solidFill>
                <a:latin typeface="Courier New"/>
                <a:cs typeface="Courier New"/>
              </a:rPr>
              <a:t>education + height</a:t>
            </a:r>
            <a:r>
              <a:rPr sz="3900" spc="5" dirty="0">
                <a:latin typeface="Courier New"/>
                <a:cs typeface="Courier New"/>
              </a:rPr>
              <a:t>, data =</a:t>
            </a:r>
            <a:r>
              <a:rPr sz="3900" spc="-20" dirty="0">
                <a:latin typeface="Courier New"/>
                <a:cs typeface="Courier New"/>
              </a:rPr>
              <a:t> </a:t>
            </a:r>
            <a:r>
              <a:rPr sz="3900" spc="5" dirty="0">
                <a:latin typeface="Courier New"/>
                <a:cs typeface="Courier New"/>
              </a:rPr>
              <a:t>.)</a:t>
            </a:r>
            <a:endParaRPr sz="3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650">
              <a:latin typeface="Times New Roman"/>
              <a:cs typeface="Times New Roman"/>
            </a:endParaRPr>
          </a:p>
          <a:p>
            <a:pPr marL="609600" marR="11346815" indent="-597535">
              <a:lnSpc>
                <a:spcPct val="137400"/>
              </a:lnSpc>
            </a:pPr>
            <a:r>
              <a:rPr sz="3900" spc="5" dirty="0">
                <a:latin typeface="Courier New"/>
                <a:cs typeface="Courier New"/>
              </a:rPr>
              <a:t>mod_eh</a:t>
            </a:r>
            <a:r>
              <a:rPr sz="3900" spc="-80" dirty="0">
                <a:latin typeface="Courier New"/>
                <a:cs typeface="Courier New"/>
              </a:rPr>
              <a:t> </a:t>
            </a:r>
            <a:r>
              <a:rPr sz="3900" dirty="0">
                <a:latin typeface="Courier New"/>
                <a:cs typeface="Courier New"/>
              </a:rPr>
              <a:t>%&gt;%  </a:t>
            </a:r>
            <a:r>
              <a:rPr sz="3900" spc="5" dirty="0">
                <a:latin typeface="Courier New"/>
                <a:cs typeface="Courier New"/>
              </a:rPr>
              <a:t>tidy()</a:t>
            </a:r>
            <a:endParaRPr sz="3900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50406" y="5688832"/>
          <a:ext cx="17363439" cy="2875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5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0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5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39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340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term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estimate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std.error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statistic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p.value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6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(Intercept)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5.34837618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0.231320415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23.12107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1.002503e-112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3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education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0.13871285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0.005205245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26.64867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7.120134e-147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1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height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0.04830864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0.003309870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14.59533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2.504935e-47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9841" y="4835319"/>
            <a:ext cx="1419733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Model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005493"/>
                </a:solidFill>
                <a:latin typeface="Calibri"/>
                <a:cs typeface="Calibri"/>
              </a:rPr>
              <a:t>log(income)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against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35" dirty="0">
                <a:solidFill>
                  <a:srgbClr val="005493"/>
                </a:solidFill>
                <a:latin typeface="Calibri"/>
                <a:cs typeface="Calibri"/>
              </a:rPr>
              <a:t>education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70" dirty="0">
                <a:solidFill>
                  <a:srgbClr val="005493"/>
                </a:solidFill>
                <a:latin typeface="Calibri"/>
                <a:cs typeface="Calibri"/>
              </a:rPr>
              <a:t>height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b="1" spc="110" dirty="0">
                <a:solidFill>
                  <a:srgbClr val="005493"/>
                </a:solidFill>
                <a:latin typeface="Calibri"/>
                <a:cs typeface="Calibri"/>
              </a:rPr>
              <a:t>sex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35" dirty="0">
                <a:solidFill>
                  <a:srgbClr val="005493"/>
                </a:solidFill>
                <a:latin typeface="Calibri"/>
                <a:cs typeface="Calibri"/>
              </a:rPr>
              <a:t>Can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interpret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coeﬀicients?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EFBFCBAC-5156-4258-BCF4-41B389970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9650" y="9617424"/>
            <a:ext cx="1965476" cy="1105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1122888"/>
            <a:ext cx="17828895" cy="8241030"/>
          </a:xfrm>
          <a:custGeom>
            <a:avLst/>
            <a:gdLst/>
            <a:ahLst/>
            <a:cxnLst/>
            <a:rect l="l" t="t" r="r" b="b"/>
            <a:pathLst>
              <a:path w="17828895" h="8241030">
                <a:moveTo>
                  <a:pt x="0" y="0"/>
                </a:moveTo>
                <a:lnTo>
                  <a:pt x="17828774" y="0"/>
                </a:lnTo>
                <a:lnTo>
                  <a:pt x="17828774" y="8240627"/>
                </a:lnTo>
                <a:lnTo>
                  <a:pt x="0" y="824062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663" y="1122888"/>
            <a:ext cx="17828895" cy="8241030"/>
          </a:xfrm>
          <a:custGeom>
            <a:avLst/>
            <a:gdLst/>
            <a:ahLst/>
            <a:cxnLst/>
            <a:rect l="l" t="t" r="r" b="b"/>
            <a:pathLst>
              <a:path w="17828895" h="8241030">
                <a:moveTo>
                  <a:pt x="0" y="0"/>
                </a:moveTo>
                <a:lnTo>
                  <a:pt x="17828776" y="0"/>
                </a:lnTo>
                <a:lnTo>
                  <a:pt x="17828776" y="8240627"/>
                </a:lnTo>
                <a:lnTo>
                  <a:pt x="0" y="824062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9456" y="1427046"/>
            <a:ext cx="15462250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-5" dirty="0">
                <a:latin typeface="Courier New"/>
                <a:cs typeface="Courier New"/>
              </a:rPr>
              <a:t>mod_ehs &lt;- wages</a:t>
            </a:r>
            <a:r>
              <a:rPr sz="3750" dirty="0">
                <a:latin typeface="Courier New"/>
                <a:cs typeface="Courier New"/>
              </a:rPr>
              <a:t> </a:t>
            </a:r>
            <a:r>
              <a:rPr sz="3750" spc="-5" dirty="0">
                <a:latin typeface="Courier New"/>
                <a:cs typeface="Courier New"/>
              </a:rPr>
              <a:t>%&gt;%</a:t>
            </a:r>
            <a:endParaRPr sz="3750">
              <a:latin typeface="Courier New"/>
              <a:cs typeface="Courier New"/>
            </a:endParaRPr>
          </a:p>
          <a:p>
            <a:pPr marL="584200">
              <a:lnSpc>
                <a:spcPct val="100000"/>
              </a:lnSpc>
              <a:spcBef>
                <a:spcPts val="2755"/>
              </a:spcBef>
            </a:pPr>
            <a:r>
              <a:rPr sz="3750" spc="-5" dirty="0">
                <a:latin typeface="Courier New"/>
                <a:cs typeface="Courier New"/>
              </a:rPr>
              <a:t>lm(log(income) </a:t>
            </a:r>
            <a:r>
              <a:rPr sz="3750" dirty="0">
                <a:latin typeface="Courier New"/>
                <a:cs typeface="Courier New"/>
              </a:rPr>
              <a:t>~ </a:t>
            </a:r>
            <a:r>
              <a:rPr sz="3750" spc="-5" dirty="0">
                <a:latin typeface="Courier New"/>
                <a:cs typeface="Courier New"/>
              </a:rPr>
              <a:t>education </a:t>
            </a:r>
            <a:r>
              <a:rPr sz="3750" dirty="0">
                <a:latin typeface="Courier New"/>
                <a:cs typeface="Courier New"/>
              </a:rPr>
              <a:t>+ </a:t>
            </a:r>
            <a:r>
              <a:rPr sz="3750" spc="-5" dirty="0">
                <a:latin typeface="Courier New"/>
                <a:cs typeface="Courier New"/>
              </a:rPr>
              <a:t>height </a:t>
            </a:r>
            <a:r>
              <a:rPr sz="3750" dirty="0">
                <a:latin typeface="Courier New"/>
                <a:cs typeface="Courier New"/>
              </a:rPr>
              <a:t>+ </a:t>
            </a:r>
            <a:r>
              <a:rPr sz="3750" spc="-5" dirty="0">
                <a:latin typeface="Courier New"/>
                <a:cs typeface="Courier New"/>
              </a:rPr>
              <a:t>sex, data </a:t>
            </a:r>
            <a:r>
              <a:rPr sz="3750" dirty="0">
                <a:latin typeface="Courier New"/>
                <a:cs typeface="Courier New"/>
              </a:rPr>
              <a:t>=</a:t>
            </a:r>
            <a:r>
              <a:rPr sz="3750" spc="-15" dirty="0">
                <a:latin typeface="Courier New"/>
                <a:cs typeface="Courier New"/>
              </a:rPr>
              <a:t> </a:t>
            </a:r>
            <a:r>
              <a:rPr sz="3750" dirty="0">
                <a:latin typeface="Courier New"/>
                <a:cs typeface="Courier New"/>
              </a:rPr>
              <a:t>.)</a:t>
            </a:r>
            <a:endParaRPr sz="3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9456" y="3841633"/>
            <a:ext cx="3169920" cy="232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2135">
              <a:lnSpc>
                <a:spcPct val="137400"/>
              </a:lnSpc>
              <a:spcBef>
                <a:spcPts val="100"/>
              </a:spcBef>
            </a:pPr>
            <a:r>
              <a:rPr sz="3750" spc="-5" dirty="0">
                <a:latin typeface="Courier New"/>
                <a:cs typeface="Courier New"/>
              </a:rPr>
              <a:t>mod_ehs</a:t>
            </a:r>
            <a:r>
              <a:rPr sz="3750" spc="-85" dirty="0">
                <a:latin typeface="Courier New"/>
                <a:cs typeface="Courier New"/>
              </a:rPr>
              <a:t> </a:t>
            </a:r>
            <a:r>
              <a:rPr sz="3750" spc="-5" dirty="0">
                <a:latin typeface="Courier New"/>
                <a:cs typeface="Courier New"/>
              </a:rPr>
              <a:t>%&gt;%  </a:t>
            </a:r>
            <a:r>
              <a:rPr sz="3750" dirty="0">
                <a:latin typeface="Courier New"/>
                <a:cs typeface="Courier New"/>
              </a:rPr>
              <a:t>tidy()</a:t>
            </a:r>
            <a:endParaRPr sz="3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5738" y="5611631"/>
            <a:ext cx="1077595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term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9456" y="6334122"/>
            <a:ext cx="4233545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## </a:t>
            </a: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1</a:t>
            </a:r>
            <a:r>
              <a:rPr sz="3450" spc="-8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(Intercept)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2842" y="5415113"/>
            <a:ext cx="2129790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estimate</a:t>
            </a:r>
            <a:endParaRPr sz="3450">
              <a:latin typeface="Courier New"/>
              <a:cs typeface="Courier New"/>
            </a:endParaRPr>
          </a:p>
          <a:p>
            <a:pPr marL="1064260">
              <a:lnSpc>
                <a:spcPct val="100000"/>
              </a:lnSpc>
              <a:spcBef>
                <a:spcPts val="155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7.79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85836" y="5415113"/>
            <a:ext cx="2392680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std.error</a:t>
            </a:r>
            <a:endParaRPr sz="3450">
              <a:latin typeface="Courier New"/>
              <a:cs typeface="Courier New"/>
            </a:endParaRPr>
          </a:p>
          <a:p>
            <a:pPr marL="801370">
              <a:lnSpc>
                <a:spcPct val="100000"/>
              </a:lnSpc>
              <a:spcBef>
                <a:spcPts val="155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0.307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78788" y="5415113"/>
            <a:ext cx="2392680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statistic</a:t>
            </a:r>
            <a:endParaRPr sz="3450">
              <a:latin typeface="Courier New"/>
              <a:cs typeface="Courier New"/>
            </a:endParaRPr>
          </a:p>
          <a:p>
            <a:pPr marL="1327785">
              <a:lnSpc>
                <a:spcPct val="100000"/>
              </a:lnSpc>
              <a:spcBef>
                <a:spcPts val="155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25.3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61044" y="5415113"/>
            <a:ext cx="2392680" cy="147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25780">
              <a:lnSpc>
                <a:spcPct val="137400"/>
              </a:lnSpc>
              <a:spcBef>
                <a:spcPts val="100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p.value  9.41e-134</a:t>
            </a:r>
            <a:endParaRPr sz="3450">
              <a:latin typeface="Courier New"/>
              <a:cs typeface="Courier New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350406" y="7058842"/>
          <a:ext cx="17423765" cy="1992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7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5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9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2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57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51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education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8795" algn="r">
                        <a:lnSpc>
                          <a:spcPct val="100000"/>
                        </a:lnSpc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0.148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4575" algn="r">
                        <a:lnSpc>
                          <a:spcPct val="100000"/>
                        </a:lnSpc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0.00520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50240" algn="r">
                        <a:lnSpc>
                          <a:spcPct val="100000"/>
                        </a:lnSpc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28.5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5.16e-166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49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height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8159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0.00673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457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0.00479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5024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1.40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2103755" algn="l"/>
                        </a:tabLst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1.61e</a:t>
                      </a: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-	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1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sexmale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752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0.462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394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0.0389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4897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11.9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5.02e-</a:t>
                      </a:r>
                      <a:r>
                        <a:rPr sz="3450" spc="-9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32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156047" y="3402858"/>
            <a:ext cx="6102985" cy="5064125"/>
          </a:xfrm>
          <a:custGeom>
            <a:avLst/>
            <a:gdLst/>
            <a:ahLst/>
            <a:cxnLst/>
            <a:rect l="l" t="t" r="r" b="b"/>
            <a:pathLst>
              <a:path w="6102984" h="5064125">
                <a:moveTo>
                  <a:pt x="5746228" y="0"/>
                </a:moveTo>
                <a:lnTo>
                  <a:pt x="694350" y="0"/>
                </a:lnTo>
                <a:lnTo>
                  <a:pt x="645998" y="3253"/>
                </a:lnTo>
                <a:lnTo>
                  <a:pt x="599623" y="12729"/>
                </a:lnTo>
                <a:lnTo>
                  <a:pt x="555650" y="28003"/>
                </a:lnTo>
                <a:lnTo>
                  <a:pt x="514502" y="48651"/>
                </a:lnTo>
                <a:lnTo>
                  <a:pt x="476605" y="74249"/>
                </a:lnTo>
                <a:lnTo>
                  <a:pt x="442383" y="104371"/>
                </a:lnTo>
                <a:lnTo>
                  <a:pt x="412262" y="138592"/>
                </a:lnTo>
                <a:lnTo>
                  <a:pt x="386664" y="176489"/>
                </a:lnTo>
                <a:lnTo>
                  <a:pt x="366016" y="217637"/>
                </a:lnTo>
                <a:lnTo>
                  <a:pt x="350741" y="261611"/>
                </a:lnTo>
                <a:lnTo>
                  <a:pt x="341265" y="307986"/>
                </a:lnTo>
                <a:lnTo>
                  <a:pt x="338012" y="356337"/>
                </a:lnTo>
                <a:lnTo>
                  <a:pt x="338012" y="1452508"/>
                </a:lnTo>
                <a:lnTo>
                  <a:pt x="341884" y="1504686"/>
                </a:lnTo>
                <a:lnTo>
                  <a:pt x="353108" y="1554391"/>
                </a:lnTo>
                <a:lnTo>
                  <a:pt x="371094" y="1601140"/>
                </a:lnTo>
                <a:lnTo>
                  <a:pt x="395254" y="1644455"/>
                </a:lnTo>
                <a:lnTo>
                  <a:pt x="424998" y="1683856"/>
                </a:lnTo>
                <a:lnTo>
                  <a:pt x="459736" y="1718861"/>
                </a:lnTo>
                <a:lnTo>
                  <a:pt x="0" y="5063655"/>
                </a:lnTo>
                <a:lnTo>
                  <a:pt x="807567" y="1808845"/>
                </a:lnTo>
                <a:lnTo>
                  <a:pt x="5746228" y="1808845"/>
                </a:lnTo>
                <a:lnTo>
                  <a:pt x="5794578" y="1805592"/>
                </a:lnTo>
                <a:lnTo>
                  <a:pt x="5840953" y="1796116"/>
                </a:lnTo>
                <a:lnTo>
                  <a:pt x="5884926" y="1780841"/>
                </a:lnTo>
                <a:lnTo>
                  <a:pt x="5926073" y="1760193"/>
                </a:lnTo>
                <a:lnTo>
                  <a:pt x="5963970" y="1734596"/>
                </a:lnTo>
                <a:lnTo>
                  <a:pt x="5998191" y="1704474"/>
                </a:lnTo>
                <a:lnTo>
                  <a:pt x="6028313" y="1670253"/>
                </a:lnTo>
                <a:lnTo>
                  <a:pt x="6053910" y="1632356"/>
                </a:lnTo>
                <a:lnTo>
                  <a:pt x="6074559" y="1591208"/>
                </a:lnTo>
                <a:lnTo>
                  <a:pt x="6089833" y="1547235"/>
                </a:lnTo>
                <a:lnTo>
                  <a:pt x="6099309" y="1500860"/>
                </a:lnTo>
                <a:lnTo>
                  <a:pt x="6102562" y="1452508"/>
                </a:lnTo>
                <a:lnTo>
                  <a:pt x="6102562" y="356337"/>
                </a:lnTo>
                <a:lnTo>
                  <a:pt x="6099309" y="307986"/>
                </a:lnTo>
                <a:lnTo>
                  <a:pt x="6089833" y="261611"/>
                </a:lnTo>
                <a:lnTo>
                  <a:pt x="6074559" y="217637"/>
                </a:lnTo>
                <a:lnTo>
                  <a:pt x="6053910" y="176489"/>
                </a:lnTo>
                <a:lnTo>
                  <a:pt x="6028313" y="138592"/>
                </a:lnTo>
                <a:lnTo>
                  <a:pt x="5998191" y="104371"/>
                </a:lnTo>
                <a:lnTo>
                  <a:pt x="5963970" y="74249"/>
                </a:lnTo>
                <a:lnTo>
                  <a:pt x="5926073" y="48651"/>
                </a:lnTo>
                <a:lnTo>
                  <a:pt x="5884926" y="28003"/>
                </a:lnTo>
                <a:lnTo>
                  <a:pt x="5840953" y="12729"/>
                </a:lnTo>
                <a:lnTo>
                  <a:pt x="5794578" y="3253"/>
                </a:lnTo>
                <a:lnTo>
                  <a:pt x="574622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86064" y="3976707"/>
            <a:ext cx="439102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85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00" dirty="0">
                <a:solidFill>
                  <a:srgbClr val="FFFFFF"/>
                </a:solidFill>
                <a:latin typeface="Calibri"/>
                <a:cs typeface="Calibri"/>
              </a:rPr>
              <a:t>sexfemale?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29902" y="3402603"/>
            <a:ext cx="8881745" cy="4916170"/>
          </a:xfrm>
          <a:custGeom>
            <a:avLst/>
            <a:gdLst/>
            <a:ahLst/>
            <a:cxnLst/>
            <a:rect l="l" t="t" r="r" b="b"/>
            <a:pathLst>
              <a:path w="8881744" h="4916170">
                <a:moveTo>
                  <a:pt x="8525266" y="0"/>
                </a:moveTo>
                <a:lnTo>
                  <a:pt x="3769515" y="0"/>
                </a:lnTo>
                <a:lnTo>
                  <a:pt x="3721164" y="3253"/>
                </a:lnTo>
                <a:lnTo>
                  <a:pt x="3674790" y="12729"/>
                </a:lnTo>
                <a:lnTo>
                  <a:pt x="3630817" y="28003"/>
                </a:lnTo>
                <a:lnTo>
                  <a:pt x="3589670" y="48651"/>
                </a:lnTo>
                <a:lnTo>
                  <a:pt x="3551773" y="74249"/>
                </a:lnTo>
                <a:lnTo>
                  <a:pt x="3517552" y="104371"/>
                </a:lnTo>
                <a:lnTo>
                  <a:pt x="3487430" y="138592"/>
                </a:lnTo>
                <a:lnTo>
                  <a:pt x="3461832" y="176489"/>
                </a:lnTo>
                <a:lnTo>
                  <a:pt x="3441184" y="217637"/>
                </a:lnTo>
                <a:lnTo>
                  <a:pt x="3425910" y="261611"/>
                </a:lnTo>
                <a:lnTo>
                  <a:pt x="3416433" y="307986"/>
                </a:lnTo>
                <a:lnTo>
                  <a:pt x="3413180" y="356337"/>
                </a:lnTo>
                <a:lnTo>
                  <a:pt x="3413180" y="1455453"/>
                </a:lnTo>
                <a:lnTo>
                  <a:pt x="3415622" y="1495686"/>
                </a:lnTo>
                <a:lnTo>
                  <a:pt x="3422636" y="1534489"/>
                </a:lnTo>
                <a:lnTo>
                  <a:pt x="3433757" y="1571731"/>
                </a:lnTo>
                <a:lnTo>
                  <a:pt x="3448520" y="1607280"/>
                </a:lnTo>
                <a:lnTo>
                  <a:pt x="0" y="4915753"/>
                </a:lnTo>
                <a:lnTo>
                  <a:pt x="3590861" y="1762054"/>
                </a:lnTo>
                <a:lnTo>
                  <a:pt x="8706717" y="1762054"/>
                </a:lnTo>
                <a:lnTo>
                  <a:pt x="8743008" y="1737541"/>
                </a:lnTo>
                <a:lnTo>
                  <a:pt x="8777229" y="1707419"/>
                </a:lnTo>
                <a:lnTo>
                  <a:pt x="8807351" y="1673197"/>
                </a:lnTo>
                <a:lnTo>
                  <a:pt x="8832948" y="1635300"/>
                </a:lnTo>
                <a:lnTo>
                  <a:pt x="8853597" y="1594153"/>
                </a:lnTo>
                <a:lnTo>
                  <a:pt x="8868871" y="1550179"/>
                </a:lnTo>
                <a:lnTo>
                  <a:pt x="8878347" y="1503804"/>
                </a:lnTo>
                <a:lnTo>
                  <a:pt x="8881600" y="1455453"/>
                </a:lnTo>
                <a:lnTo>
                  <a:pt x="8881600" y="356337"/>
                </a:lnTo>
                <a:lnTo>
                  <a:pt x="8878347" y="307986"/>
                </a:lnTo>
                <a:lnTo>
                  <a:pt x="8868871" y="261611"/>
                </a:lnTo>
                <a:lnTo>
                  <a:pt x="8853597" y="217637"/>
                </a:lnTo>
                <a:lnTo>
                  <a:pt x="8832948" y="176489"/>
                </a:lnTo>
                <a:lnTo>
                  <a:pt x="8807351" y="138592"/>
                </a:lnTo>
                <a:lnTo>
                  <a:pt x="8777229" y="104371"/>
                </a:lnTo>
                <a:lnTo>
                  <a:pt x="8743008" y="74249"/>
                </a:lnTo>
                <a:lnTo>
                  <a:pt x="8705111" y="48651"/>
                </a:lnTo>
                <a:lnTo>
                  <a:pt x="8663964" y="28003"/>
                </a:lnTo>
                <a:lnTo>
                  <a:pt x="8619991" y="12729"/>
                </a:lnTo>
                <a:lnTo>
                  <a:pt x="8573616" y="3253"/>
                </a:lnTo>
                <a:lnTo>
                  <a:pt x="8525266" y="0"/>
                </a:lnTo>
                <a:close/>
              </a:path>
              <a:path w="8881744" h="4916170">
                <a:moveTo>
                  <a:pt x="8706717" y="1762054"/>
                </a:moveTo>
                <a:lnTo>
                  <a:pt x="3590861" y="1762054"/>
                </a:lnTo>
                <a:lnTo>
                  <a:pt x="3631804" y="1782806"/>
                </a:lnTo>
                <a:lnTo>
                  <a:pt x="3675413" y="1798461"/>
                </a:lnTo>
                <a:lnTo>
                  <a:pt x="3721410" y="1808346"/>
                </a:lnTo>
                <a:lnTo>
                  <a:pt x="3769515" y="1811790"/>
                </a:lnTo>
                <a:lnTo>
                  <a:pt x="8525266" y="1811790"/>
                </a:lnTo>
                <a:lnTo>
                  <a:pt x="8573616" y="1808537"/>
                </a:lnTo>
                <a:lnTo>
                  <a:pt x="8619991" y="1799061"/>
                </a:lnTo>
                <a:lnTo>
                  <a:pt x="8663964" y="1783787"/>
                </a:lnTo>
                <a:lnTo>
                  <a:pt x="8705111" y="1763139"/>
                </a:lnTo>
                <a:lnTo>
                  <a:pt x="8706717" y="1762054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913638" y="3976707"/>
            <a:ext cx="472440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850" b="1" spc="-5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mean?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519062"/>
            <a:ext cx="17828895" cy="3730625"/>
          </a:xfrm>
          <a:custGeom>
            <a:avLst/>
            <a:gdLst/>
            <a:ahLst/>
            <a:cxnLst/>
            <a:rect l="l" t="t" r="r" b="b"/>
            <a:pathLst>
              <a:path w="17828895" h="3730625">
                <a:moveTo>
                  <a:pt x="0" y="0"/>
                </a:moveTo>
                <a:lnTo>
                  <a:pt x="17828774" y="0"/>
                </a:lnTo>
                <a:lnTo>
                  <a:pt x="17828774" y="3730300"/>
                </a:lnTo>
                <a:lnTo>
                  <a:pt x="0" y="3730300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663" y="519062"/>
            <a:ext cx="17828895" cy="3730625"/>
          </a:xfrm>
          <a:custGeom>
            <a:avLst/>
            <a:gdLst/>
            <a:ahLst/>
            <a:cxnLst/>
            <a:rect l="l" t="t" r="r" b="b"/>
            <a:pathLst>
              <a:path w="17828895" h="3730625">
                <a:moveTo>
                  <a:pt x="0" y="0"/>
                </a:moveTo>
                <a:lnTo>
                  <a:pt x="17828776" y="0"/>
                </a:lnTo>
                <a:lnTo>
                  <a:pt x="17828776" y="3730300"/>
                </a:lnTo>
                <a:lnTo>
                  <a:pt x="0" y="373030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7102" y="504561"/>
            <a:ext cx="4248150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  <a:tabLst>
                <a:tab pos="3179445" algn="l"/>
              </a:tabLst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#</a:t>
            </a:r>
            <a:r>
              <a:rPr sz="3450" spc="5" dirty="0">
                <a:solidFill>
                  <a:srgbClr val="53585F"/>
                </a:solidFill>
                <a:latin typeface="Courier New"/>
                <a:cs typeface="Courier New"/>
              </a:rPr>
              <a:t>#</a:t>
            </a: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	term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3450" spc="5" dirty="0">
                <a:solidFill>
                  <a:srgbClr val="53585F"/>
                </a:solidFill>
                <a:latin typeface="Courier New"/>
                <a:cs typeface="Courier New"/>
              </a:rPr>
              <a:t>## 1</a:t>
            </a:r>
            <a:r>
              <a:rPr sz="3450" spc="-6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(Intercept)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961" y="504561"/>
            <a:ext cx="2136775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estimate</a:t>
            </a:r>
            <a:endParaRPr sz="3450">
              <a:latin typeface="Courier New"/>
              <a:cs typeface="Courier New"/>
            </a:endParaRPr>
          </a:p>
          <a:p>
            <a:pPr marL="1067435">
              <a:lnSpc>
                <a:spcPct val="100000"/>
              </a:lnSpc>
              <a:spcBef>
                <a:spcPts val="1550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7.79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61630" y="504561"/>
            <a:ext cx="2400300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std.error</a:t>
            </a:r>
            <a:endParaRPr sz="3450">
              <a:latin typeface="Courier New"/>
              <a:cs typeface="Courier New"/>
            </a:endParaRPr>
          </a:p>
          <a:p>
            <a:pPr marL="803910">
              <a:lnSpc>
                <a:spcPct val="100000"/>
              </a:lnSpc>
              <a:spcBef>
                <a:spcPts val="1550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0.307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64257" y="504561"/>
            <a:ext cx="2400935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statistic</a:t>
            </a:r>
            <a:endParaRPr sz="3450">
              <a:latin typeface="Courier New"/>
              <a:cs typeface="Courier New"/>
            </a:endParaRPr>
          </a:p>
          <a:p>
            <a:pPr marL="1332230">
              <a:lnSpc>
                <a:spcPct val="100000"/>
              </a:lnSpc>
              <a:spcBef>
                <a:spcPts val="1550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25.3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358829" y="504561"/>
            <a:ext cx="2400935" cy="147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27050">
              <a:lnSpc>
                <a:spcPct val="137400"/>
              </a:lnSpc>
              <a:spcBef>
                <a:spcPts val="95"/>
              </a:spcBef>
            </a:pPr>
            <a:r>
              <a:rPr sz="3450" spc="5" dirty="0">
                <a:solidFill>
                  <a:srgbClr val="53585F"/>
                </a:solidFill>
                <a:latin typeface="Courier New"/>
                <a:cs typeface="Courier New"/>
              </a:rPr>
              <a:t>p.value  9.41e-134</a:t>
            </a:r>
            <a:endParaRPr sz="3450">
              <a:latin typeface="Courier New"/>
              <a:cs typeface="Courier New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298052" y="2167473"/>
          <a:ext cx="17479010" cy="2081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1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8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6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0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705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664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4134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education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2006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0.148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838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0.00520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5214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28.5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5.16e-166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77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height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20065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0.00673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0.00479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52145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1.40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2110740" algn="l"/>
                        </a:tabLst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1.61e</a:t>
                      </a: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-	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8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sexmale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9430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0.462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115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0.0389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51510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11.9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5.02e-</a:t>
                      </a:r>
                      <a:r>
                        <a:rPr sz="3450" spc="-7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450" spc="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32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149568" y="4887674"/>
            <a:ext cx="1427543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3055" marR="5080" indent="-1570990">
              <a:lnSpc>
                <a:spcPts val="6180"/>
              </a:lnSpc>
              <a:spcBef>
                <a:spcPts val="100"/>
              </a:spcBef>
            </a:pPr>
            <a:r>
              <a:rPr sz="4950" spc="-125" dirty="0">
                <a:latin typeface="Calibri"/>
                <a:cs typeface="Calibri"/>
              </a:rPr>
              <a:t>Mean </a:t>
            </a:r>
            <a:r>
              <a:rPr sz="4950" spc="70" dirty="0">
                <a:latin typeface="Calibri"/>
                <a:cs typeface="Calibri"/>
              </a:rPr>
              <a:t>log(income)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120" dirty="0">
                <a:latin typeface="Calibri"/>
                <a:cs typeface="Calibri"/>
              </a:rPr>
              <a:t>a </a:t>
            </a:r>
            <a:r>
              <a:rPr sz="4950" spc="40" dirty="0">
                <a:latin typeface="Calibri"/>
                <a:cs typeface="Calibri"/>
              </a:rPr>
              <a:t>female </a:t>
            </a:r>
            <a:r>
              <a:rPr sz="4950" spc="60" dirty="0">
                <a:latin typeface="Calibri"/>
                <a:cs typeface="Calibri"/>
              </a:rPr>
              <a:t>(baseline) </a:t>
            </a:r>
            <a:r>
              <a:rPr sz="4950" spc="40" dirty="0">
                <a:latin typeface="Calibri"/>
                <a:cs typeface="Calibri"/>
              </a:rPr>
              <a:t>is: 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log(income)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= </a:t>
            </a:r>
            <a:r>
              <a:rPr sz="4950" spc="-45" dirty="0">
                <a:solidFill>
                  <a:srgbClr val="407AAA"/>
                </a:solidFill>
                <a:latin typeface="Calibri"/>
                <a:cs typeface="Calibri"/>
              </a:rPr>
              <a:t>7.79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+ </a:t>
            </a:r>
            <a:r>
              <a:rPr sz="4950" spc="-45" dirty="0">
                <a:solidFill>
                  <a:srgbClr val="407AAA"/>
                </a:solidFill>
                <a:latin typeface="Calibri"/>
                <a:cs typeface="Calibri"/>
              </a:rPr>
              <a:t>0.15 </a:t>
            </a:r>
            <a:r>
              <a:rPr sz="4950" spc="-400" dirty="0">
                <a:solidFill>
                  <a:srgbClr val="407AAA"/>
                </a:solidFill>
                <a:latin typeface="Calibri"/>
                <a:cs typeface="Calibri"/>
              </a:rPr>
              <a:t>*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education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+ </a:t>
            </a:r>
            <a:r>
              <a:rPr sz="4950" spc="-55" dirty="0">
                <a:solidFill>
                  <a:srgbClr val="407AAA"/>
                </a:solidFill>
                <a:latin typeface="Calibri"/>
                <a:cs typeface="Calibri"/>
              </a:rPr>
              <a:t>0</a:t>
            </a:r>
            <a:r>
              <a:rPr sz="4950" spc="-500" dirty="0">
                <a:solidFill>
                  <a:srgbClr val="407AAA"/>
                </a:solidFill>
                <a:latin typeface="Calibri"/>
                <a:cs typeface="Calibri"/>
              </a:rPr>
              <a:t> </a:t>
            </a:r>
            <a:r>
              <a:rPr sz="4950" spc="-400" dirty="0">
                <a:solidFill>
                  <a:srgbClr val="407AAA"/>
                </a:solidFill>
                <a:latin typeface="Calibri"/>
                <a:cs typeface="Calibri"/>
              </a:rPr>
              <a:t>*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height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95904" y="4415205"/>
            <a:ext cx="9431020" cy="4408170"/>
          </a:xfrm>
          <a:custGeom>
            <a:avLst/>
            <a:gdLst/>
            <a:ahLst/>
            <a:cxnLst/>
            <a:rect l="l" t="t" r="r" b="b"/>
            <a:pathLst>
              <a:path w="9431019" h="4408170">
                <a:moveTo>
                  <a:pt x="0" y="78737"/>
                </a:moveTo>
                <a:lnTo>
                  <a:pt x="5544" y="130797"/>
                </a:lnTo>
                <a:lnTo>
                  <a:pt x="23957" y="166363"/>
                </a:lnTo>
                <a:lnTo>
                  <a:pt x="44782" y="200781"/>
                </a:lnTo>
                <a:lnTo>
                  <a:pt x="67986" y="233926"/>
                </a:lnTo>
                <a:lnTo>
                  <a:pt x="93539" y="265675"/>
                </a:lnTo>
                <a:lnTo>
                  <a:pt x="127592" y="302949"/>
                </a:lnTo>
                <a:lnTo>
                  <a:pt x="162581" y="336915"/>
                </a:lnTo>
                <a:lnTo>
                  <a:pt x="198475" y="367684"/>
                </a:lnTo>
                <a:lnTo>
                  <a:pt x="235244" y="395368"/>
                </a:lnTo>
                <a:lnTo>
                  <a:pt x="272855" y="420079"/>
                </a:lnTo>
                <a:lnTo>
                  <a:pt x="311279" y="441929"/>
                </a:lnTo>
                <a:lnTo>
                  <a:pt x="350485" y="461030"/>
                </a:lnTo>
                <a:lnTo>
                  <a:pt x="390441" y="477495"/>
                </a:lnTo>
                <a:lnTo>
                  <a:pt x="431118" y="491435"/>
                </a:lnTo>
                <a:lnTo>
                  <a:pt x="472483" y="502962"/>
                </a:lnTo>
                <a:lnTo>
                  <a:pt x="514506" y="512189"/>
                </a:lnTo>
                <a:lnTo>
                  <a:pt x="557157" y="519226"/>
                </a:lnTo>
                <a:lnTo>
                  <a:pt x="600404" y="524188"/>
                </a:lnTo>
                <a:lnTo>
                  <a:pt x="644217" y="527184"/>
                </a:lnTo>
                <a:lnTo>
                  <a:pt x="688564" y="528329"/>
                </a:lnTo>
                <a:lnTo>
                  <a:pt x="733415" y="527732"/>
                </a:lnTo>
                <a:lnTo>
                  <a:pt x="778739" y="525507"/>
                </a:lnTo>
                <a:lnTo>
                  <a:pt x="824506" y="521766"/>
                </a:lnTo>
                <a:lnTo>
                  <a:pt x="870683" y="516620"/>
                </a:lnTo>
                <a:lnTo>
                  <a:pt x="917241" y="510182"/>
                </a:lnTo>
                <a:lnTo>
                  <a:pt x="964148" y="502563"/>
                </a:lnTo>
                <a:lnTo>
                  <a:pt x="1011374" y="493877"/>
                </a:lnTo>
                <a:lnTo>
                  <a:pt x="1058888" y="484233"/>
                </a:lnTo>
                <a:lnTo>
                  <a:pt x="1106659" y="473746"/>
                </a:lnTo>
                <a:lnTo>
                  <a:pt x="1154656" y="462526"/>
                </a:lnTo>
                <a:lnTo>
                  <a:pt x="1202848" y="450686"/>
                </a:lnTo>
                <a:lnTo>
                  <a:pt x="1251204" y="438338"/>
                </a:lnTo>
                <a:lnTo>
                  <a:pt x="1299694" y="425594"/>
                </a:lnTo>
                <a:lnTo>
                  <a:pt x="1348286" y="412566"/>
                </a:lnTo>
                <a:lnTo>
                  <a:pt x="1396950" y="399365"/>
                </a:lnTo>
                <a:lnTo>
                  <a:pt x="1445655" y="386105"/>
                </a:lnTo>
                <a:lnTo>
                  <a:pt x="1494647" y="372907"/>
                </a:lnTo>
                <a:lnTo>
                  <a:pt x="1543686" y="359957"/>
                </a:lnTo>
                <a:lnTo>
                  <a:pt x="1592770" y="347255"/>
                </a:lnTo>
                <a:lnTo>
                  <a:pt x="1641900" y="334798"/>
                </a:lnTo>
                <a:lnTo>
                  <a:pt x="1691074" y="322587"/>
                </a:lnTo>
                <a:lnTo>
                  <a:pt x="1740292" y="310621"/>
                </a:lnTo>
                <a:lnTo>
                  <a:pt x="1789552" y="298897"/>
                </a:lnTo>
                <a:lnTo>
                  <a:pt x="1838856" y="287416"/>
                </a:lnTo>
                <a:lnTo>
                  <a:pt x="1888200" y="276176"/>
                </a:lnTo>
                <a:lnTo>
                  <a:pt x="1937586" y="265177"/>
                </a:lnTo>
                <a:lnTo>
                  <a:pt x="1987013" y="254416"/>
                </a:lnTo>
                <a:lnTo>
                  <a:pt x="2036479" y="243895"/>
                </a:lnTo>
                <a:lnTo>
                  <a:pt x="2085983" y="233610"/>
                </a:lnTo>
                <a:lnTo>
                  <a:pt x="2135527" y="223562"/>
                </a:lnTo>
                <a:lnTo>
                  <a:pt x="2185108" y="213750"/>
                </a:lnTo>
                <a:lnTo>
                  <a:pt x="2234725" y="204172"/>
                </a:lnTo>
                <a:lnTo>
                  <a:pt x="2284379" y="194828"/>
                </a:lnTo>
                <a:lnTo>
                  <a:pt x="2334069" y="185716"/>
                </a:lnTo>
                <a:lnTo>
                  <a:pt x="2383793" y="176835"/>
                </a:lnTo>
                <a:lnTo>
                  <a:pt x="2433552" y="168185"/>
                </a:lnTo>
                <a:lnTo>
                  <a:pt x="2483345" y="159765"/>
                </a:lnTo>
                <a:lnTo>
                  <a:pt x="2533170" y="151574"/>
                </a:lnTo>
                <a:lnTo>
                  <a:pt x="2583027" y="143610"/>
                </a:lnTo>
                <a:lnTo>
                  <a:pt x="2632916" y="135872"/>
                </a:lnTo>
                <a:lnTo>
                  <a:pt x="2682836" y="128361"/>
                </a:lnTo>
                <a:lnTo>
                  <a:pt x="2732785" y="121074"/>
                </a:lnTo>
                <a:lnTo>
                  <a:pt x="2782765" y="114011"/>
                </a:lnTo>
                <a:lnTo>
                  <a:pt x="2832773" y="107170"/>
                </a:lnTo>
                <a:lnTo>
                  <a:pt x="2882809" y="100551"/>
                </a:lnTo>
                <a:lnTo>
                  <a:pt x="2932873" y="94153"/>
                </a:lnTo>
                <a:lnTo>
                  <a:pt x="2982963" y="87975"/>
                </a:lnTo>
                <a:lnTo>
                  <a:pt x="3033079" y="82016"/>
                </a:lnTo>
                <a:lnTo>
                  <a:pt x="3083221" y="76275"/>
                </a:lnTo>
                <a:lnTo>
                  <a:pt x="3133388" y="70750"/>
                </a:lnTo>
                <a:lnTo>
                  <a:pt x="3183578" y="65442"/>
                </a:lnTo>
                <a:lnTo>
                  <a:pt x="3233792" y="60348"/>
                </a:lnTo>
                <a:lnTo>
                  <a:pt x="3284028" y="55468"/>
                </a:lnTo>
                <a:lnTo>
                  <a:pt x="3334287" y="50802"/>
                </a:lnTo>
                <a:lnTo>
                  <a:pt x="3384567" y="46347"/>
                </a:lnTo>
                <a:lnTo>
                  <a:pt x="3434867" y="42103"/>
                </a:lnTo>
                <a:lnTo>
                  <a:pt x="3485188" y="38070"/>
                </a:lnTo>
                <a:lnTo>
                  <a:pt x="3535527" y="34245"/>
                </a:lnTo>
                <a:lnTo>
                  <a:pt x="3585885" y="30628"/>
                </a:lnTo>
                <a:lnTo>
                  <a:pt x="3636262" y="27219"/>
                </a:lnTo>
                <a:lnTo>
                  <a:pt x="3686655" y="24016"/>
                </a:lnTo>
                <a:lnTo>
                  <a:pt x="3737065" y="21018"/>
                </a:lnTo>
                <a:lnTo>
                  <a:pt x="3787491" y="18224"/>
                </a:lnTo>
                <a:lnTo>
                  <a:pt x="3837932" y="15633"/>
                </a:lnTo>
                <a:lnTo>
                  <a:pt x="3888387" y="13244"/>
                </a:lnTo>
                <a:lnTo>
                  <a:pt x="3938856" y="11057"/>
                </a:lnTo>
                <a:lnTo>
                  <a:pt x="3989339" y="9070"/>
                </a:lnTo>
                <a:lnTo>
                  <a:pt x="4039834" y="7282"/>
                </a:lnTo>
                <a:lnTo>
                  <a:pt x="4090340" y="5693"/>
                </a:lnTo>
                <a:lnTo>
                  <a:pt x="4140858" y="4301"/>
                </a:lnTo>
                <a:lnTo>
                  <a:pt x="4191386" y="3105"/>
                </a:lnTo>
                <a:lnTo>
                  <a:pt x="4241924" y="2105"/>
                </a:lnTo>
                <a:lnTo>
                  <a:pt x="4292471" y="1299"/>
                </a:lnTo>
                <a:lnTo>
                  <a:pt x="4343026" y="686"/>
                </a:lnTo>
                <a:lnTo>
                  <a:pt x="4393589" y="266"/>
                </a:lnTo>
                <a:lnTo>
                  <a:pt x="4444160" y="38"/>
                </a:lnTo>
                <a:lnTo>
                  <a:pt x="4494736" y="0"/>
                </a:lnTo>
                <a:lnTo>
                  <a:pt x="4545318" y="151"/>
                </a:lnTo>
                <a:lnTo>
                  <a:pt x="4595905" y="491"/>
                </a:lnTo>
                <a:lnTo>
                  <a:pt x="4646497" y="1018"/>
                </a:lnTo>
                <a:lnTo>
                  <a:pt x="4697092" y="1732"/>
                </a:lnTo>
                <a:lnTo>
                  <a:pt x="4747689" y="2632"/>
                </a:lnTo>
                <a:lnTo>
                  <a:pt x="4798290" y="3716"/>
                </a:lnTo>
                <a:lnTo>
                  <a:pt x="4848891" y="4984"/>
                </a:lnTo>
                <a:lnTo>
                  <a:pt x="4899494" y="6435"/>
                </a:lnTo>
                <a:lnTo>
                  <a:pt x="4950097" y="8067"/>
                </a:lnTo>
                <a:lnTo>
                  <a:pt x="5000700" y="9880"/>
                </a:lnTo>
                <a:lnTo>
                  <a:pt x="5051301" y="11873"/>
                </a:lnTo>
                <a:lnTo>
                  <a:pt x="5101900" y="14044"/>
                </a:lnTo>
                <a:lnTo>
                  <a:pt x="5152497" y="16394"/>
                </a:lnTo>
                <a:lnTo>
                  <a:pt x="5203091" y="18920"/>
                </a:lnTo>
                <a:lnTo>
                  <a:pt x="5253681" y="21622"/>
                </a:lnTo>
                <a:lnTo>
                  <a:pt x="5304267" y="24498"/>
                </a:lnTo>
                <a:lnTo>
                  <a:pt x="5354847" y="27549"/>
                </a:lnTo>
                <a:lnTo>
                  <a:pt x="5405421" y="30773"/>
                </a:lnTo>
                <a:lnTo>
                  <a:pt x="5455989" y="34168"/>
                </a:lnTo>
                <a:lnTo>
                  <a:pt x="5506549" y="37734"/>
                </a:lnTo>
                <a:lnTo>
                  <a:pt x="5557102" y="41471"/>
                </a:lnTo>
                <a:lnTo>
                  <a:pt x="5607646" y="45376"/>
                </a:lnTo>
                <a:lnTo>
                  <a:pt x="5658180" y="49449"/>
                </a:lnTo>
                <a:lnTo>
                  <a:pt x="5708705" y="53690"/>
                </a:lnTo>
                <a:lnTo>
                  <a:pt x="5759219" y="58096"/>
                </a:lnTo>
                <a:lnTo>
                  <a:pt x="5809722" y="62668"/>
                </a:lnTo>
                <a:lnTo>
                  <a:pt x="5860212" y="67403"/>
                </a:lnTo>
                <a:lnTo>
                  <a:pt x="5910690" y="72302"/>
                </a:lnTo>
                <a:lnTo>
                  <a:pt x="5961155" y="77363"/>
                </a:lnTo>
                <a:lnTo>
                  <a:pt x="6011605" y="82585"/>
                </a:lnTo>
                <a:lnTo>
                  <a:pt x="6062041" y="87967"/>
                </a:lnTo>
                <a:lnTo>
                  <a:pt x="6112462" y="93508"/>
                </a:lnTo>
                <a:lnTo>
                  <a:pt x="6162866" y="99208"/>
                </a:lnTo>
                <a:lnTo>
                  <a:pt x="6213253" y="105065"/>
                </a:lnTo>
                <a:lnTo>
                  <a:pt x="6263623" y="111078"/>
                </a:lnTo>
                <a:lnTo>
                  <a:pt x="6313975" y="117246"/>
                </a:lnTo>
                <a:lnTo>
                  <a:pt x="6364308" y="123569"/>
                </a:lnTo>
                <a:lnTo>
                  <a:pt x="6415240" y="130261"/>
                </a:lnTo>
                <a:lnTo>
                  <a:pt x="6466118" y="137375"/>
                </a:lnTo>
                <a:lnTo>
                  <a:pt x="6516929" y="144912"/>
                </a:lnTo>
                <a:lnTo>
                  <a:pt x="6567664" y="152870"/>
                </a:lnTo>
                <a:lnTo>
                  <a:pt x="6618312" y="161248"/>
                </a:lnTo>
                <a:lnTo>
                  <a:pt x="6668860" y="170046"/>
                </a:lnTo>
                <a:lnTo>
                  <a:pt x="6719299" y="179264"/>
                </a:lnTo>
                <a:lnTo>
                  <a:pt x="6769616" y="188899"/>
                </a:lnTo>
                <a:lnTo>
                  <a:pt x="6819802" y="198953"/>
                </a:lnTo>
                <a:lnTo>
                  <a:pt x="6869844" y="209423"/>
                </a:lnTo>
                <a:lnTo>
                  <a:pt x="6919732" y="220309"/>
                </a:lnTo>
                <a:lnTo>
                  <a:pt x="6969455" y="231611"/>
                </a:lnTo>
                <a:lnTo>
                  <a:pt x="7019001" y="243327"/>
                </a:lnTo>
                <a:lnTo>
                  <a:pt x="7068360" y="255457"/>
                </a:lnTo>
                <a:lnTo>
                  <a:pt x="7117520" y="268001"/>
                </a:lnTo>
                <a:lnTo>
                  <a:pt x="7166470" y="280956"/>
                </a:lnTo>
                <a:lnTo>
                  <a:pt x="7215200" y="294324"/>
                </a:lnTo>
                <a:lnTo>
                  <a:pt x="7263698" y="308102"/>
                </a:lnTo>
                <a:lnTo>
                  <a:pt x="7311953" y="322291"/>
                </a:lnTo>
                <a:lnTo>
                  <a:pt x="7359955" y="336889"/>
                </a:lnTo>
                <a:lnTo>
                  <a:pt x="7407691" y="351895"/>
                </a:lnTo>
                <a:lnTo>
                  <a:pt x="7455151" y="367310"/>
                </a:lnTo>
                <a:lnTo>
                  <a:pt x="7502324" y="383132"/>
                </a:lnTo>
                <a:lnTo>
                  <a:pt x="7549198" y="399360"/>
                </a:lnTo>
                <a:lnTo>
                  <a:pt x="7595763" y="415994"/>
                </a:lnTo>
                <a:lnTo>
                  <a:pt x="7642008" y="433033"/>
                </a:lnTo>
                <a:lnTo>
                  <a:pt x="7687921" y="450476"/>
                </a:lnTo>
                <a:lnTo>
                  <a:pt x="7733492" y="468323"/>
                </a:lnTo>
                <a:lnTo>
                  <a:pt x="7778709" y="486572"/>
                </a:lnTo>
                <a:lnTo>
                  <a:pt x="7823561" y="505224"/>
                </a:lnTo>
                <a:lnTo>
                  <a:pt x="7868037" y="524276"/>
                </a:lnTo>
                <a:lnTo>
                  <a:pt x="7912127" y="543730"/>
                </a:lnTo>
                <a:lnTo>
                  <a:pt x="7955818" y="563583"/>
                </a:lnTo>
                <a:lnTo>
                  <a:pt x="7999101" y="583835"/>
                </a:lnTo>
                <a:lnTo>
                  <a:pt x="8041963" y="604485"/>
                </a:lnTo>
                <a:lnTo>
                  <a:pt x="8084394" y="625533"/>
                </a:lnTo>
                <a:lnTo>
                  <a:pt x="8126383" y="646978"/>
                </a:lnTo>
                <a:lnTo>
                  <a:pt x="8167918" y="668819"/>
                </a:lnTo>
                <a:lnTo>
                  <a:pt x="8208989" y="691055"/>
                </a:lnTo>
                <a:lnTo>
                  <a:pt x="8249584" y="713685"/>
                </a:lnTo>
                <a:lnTo>
                  <a:pt x="8289693" y="736710"/>
                </a:lnTo>
                <a:lnTo>
                  <a:pt x="8329304" y="760127"/>
                </a:lnTo>
                <a:lnTo>
                  <a:pt x="8368406" y="783937"/>
                </a:lnTo>
                <a:lnTo>
                  <a:pt x="8406988" y="808139"/>
                </a:lnTo>
                <a:lnTo>
                  <a:pt x="8445039" y="832731"/>
                </a:lnTo>
                <a:lnTo>
                  <a:pt x="8482549" y="857714"/>
                </a:lnTo>
                <a:lnTo>
                  <a:pt x="8519505" y="883086"/>
                </a:lnTo>
                <a:lnTo>
                  <a:pt x="8555897" y="908847"/>
                </a:lnTo>
                <a:lnTo>
                  <a:pt x="8591714" y="934995"/>
                </a:lnTo>
                <a:lnTo>
                  <a:pt x="8626944" y="961531"/>
                </a:lnTo>
                <a:lnTo>
                  <a:pt x="8661577" y="988453"/>
                </a:lnTo>
                <a:lnTo>
                  <a:pt x="8695602" y="1015760"/>
                </a:lnTo>
                <a:lnTo>
                  <a:pt x="8729007" y="1043453"/>
                </a:lnTo>
                <a:lnTo>
                  <a:pt x="8761781" y="1071530"/>
                </a:lnTo>
                <a:lnTo>
                  <a:pt x="8793914" y="1099990"/>
                </a:lnTo>
                <a:lnTo>
                  <a:pt x="8825393" y="1128833"/>
                </a:lnTo>
                <a:lnTo>
                  <a:pt x="8856209" y="1158058"/>
                </a:lnTo>
                <a:lnTo>
                  <a:pt x="8886350" y="1187664"/>
                </a:lnTo>
                <a:lnTo>
                  <a:pt x="8915805" y="1217650"/>
                </a:lnTo>
                <a:lnTo>
                  <a:pt x="8944562" y="1248017"/>
                </a:lnTo>
                <a:lnTo>
                  <a:pt x="8972612" y="1278762"/>
                </a:lnTo>
                <a:lnTo>
                  <a:pt x="8999942" y="1309885"/>
                </a:lnTo>
                <a:lnTo>
                  <a:pt x="9026542" y="1341386"/>
                </a:lnTo>
                <a:lnTo>
                  <a:pt x="9052400" y="1373264"/>
                </a:lnTo>
                <a:lnTo>
                  <a:pt x="9077506" y="1405518"/>
                </a:lnTo>
                <a:lnTo>
                  <a:pt x="9101848" y="1438147"/>
                </a:lnTo>
                <a:lnTo>
                  <a:pt x="9125416" y="1471150"/>
                </a:lnTo>
                <a:lnTo>
                  <a:pt x="9148197" y="1504528"/>
                </a:lnTo>
                <a:lnTo>
                  <a:pt x="9170182" y="1538278"/>
                </a:lnTo>
                <a:lnTo>
                  <a:pt x="9191359" y="1572401"/>
                </a:lnTo>
                <a:lnTo>
                  <a:pt x="9211717" y="1606895"/>
                </a:lnTo>
                <a:lnTo>
                  <a:pt x="9231245" y="1641760"/>
                </a:lnTo>
                <a:lnTo>
                  <a:pt x="9249932" y="1676995"/>
                </a:lnTo>
                <a:lnTo>
                  <a:pt x="9267766" y="1712599"/>
                </a:lnTo>
                <a:lnTo>
                  <a:pt x="9284737" y="1748572"/>
                </a:lnTo>
                <a:lnTo>
                  <a:pt x="9300834" y="1784913"/>
                </a:lnTo>
                <a:lnTo>
                  <a:pt x="9316045" y="1821621"/>
                </a:lnTo>
                <a:lnTo>
                  <a:pt x="9330360" y="1858695"/>
                </a:lnTo>
                <a:lnTo>
                  <a:pt x="9343767" y="1896135"/>
                </a:lnTo>
                <a:lnTo>
                  <a:pt x="9356255" y="1933940"/>
                </a:lnTo>
                <a:lnTo>
                  <a:pt x="9367814" y="1972108"/>
                </a:lnTo>
                <a:lnTo>
                  <a:pt x="9378432" y="2010641"/>
                </a:lnTo>
                <a:lnTo>
                  <a:pt x="9388097" y="2049535"/>
                </a:lnTo>
                <a:lnTo>
                  <a:pt x="9396800" y="2088792"/>
                </a:lnTo>
                <a:lnTo>
                  <a:pt x="9404529" y="2128410"/>
                </a:lnTo>
                <a:lnTo>
                  <a:pt x="9411272" y="2168388"/>
                </a:lnTo>
                <a:lnTo>
                  <a:pt x="9417019" y="2208726"/>
                </a:lnTo>
                <a:lnTo>
                  <a:pt x="9421759" y="2249423"/>
                </a:lnTo>
                <a:lnTo>
                  <a:pt x="9425480" y="2290478"/>
                </a:lnTo>
                <a:lnTo>
                  <a:pt x="9428172" y="2331891"/>
                </a:lnTo>
                <a:lnTo>
                  <a:pt x="9429823" y="2373660"/>
                </a:lnTo>
                <a:lnTo>
                  <a:pt x="9430423" y="2415785"/>
                </a:lnTo>
                <a:lnTo>
                  <a:pt x="9429959" y="2458266"/>
                </a:lnTo>
                <a:lnTo>
                  <a:pt x="9428422" y="2501100"/>
                </a:lnTo>
                <a:lnTo>
                  <a:pt x="9425800" y="2544289"/>
                </a:lnTo>
                <a:lnTo>
                  <a:pt x="9422082" y="2587830"/>
                </a:lnTo>
                <a:lnTo>
                  <a:pt x="9417257" y="2631724"/>
                </a:lnTo>
                <a:lnTo>
                  <a:pt x="9411314" y="2675969"/>
                </a:lnTo>
                <a:lnTo>
                  <a:pt x="9403350" y="2724499"/>
                </a:lnTo>
                <a:lnTo>
                  <a:pt x="9393805" y="2772500"/>
                </a:lnTo>
                <a:lnTo>
                  <a:pt x="9382754" y="2819997"/>
                </a:lnTo>
                <a:lnTo>
                  <a:pt x="9370273" y="2867014"/>
                </a:lnTo>
                <a:lnTo>
                  <a:pt x="9356438" y="2913576"/>
                </a:lnTo>
                <a:lnTo>
                  <a:pt x="9341325" y="2959709"/>
                </a:lnTo>
                <a:lnTo>
                  <a:pt x="9325011" y="3005436"/>
                </a:lnTo>
                <a:lnTo>
                  <a:pt x="9307571" y="3050782"/>
                </a:lnTo>
                <a:lnTo>
                  <a:pt x="9289080" y="3095772"/>
                </a:lnTo>
                <a:lnTo>
                  <a:pt x="9269616" y="3140430"/>
                </a:lnTo>
                <a:lnTo>
                  <a:pt x="9249255" y="3184781"/>
                </a:lnTo>
                <a:lnTo>
                  <a:pt x="9228071" y="3228850"/>
                </a:lnTo>
                <a:lnTo>
                  <a:pt x="9206141" y="3272662"/>
                </a:lnTo>
                <a:lnTo>
                  <a:pt x="9183541" y="3316240"/>
                </a:lnTo>
                <a:lnTo>
                  <a:pt x="9160348" y="3359610"/>
                </a:lnTo>
                <a:lnTo>
                  <a:pt x="9136636" y="3402797"/>
                </a:lnTo>
                <a:lnTo>
                  <a:pt x="9112482" y="3445824"/>
                </a:lnTo>
                <a:lnTo>
                  <a:pt x="9087962" y="3488717"/>
                </a:lnTo>
                <a:lnTo>
                  <a:pt x="9063153" y="3531501"/>
                </a:lnTo>
                <a:lnTo>
                  <a:pt x="9038129" y="3574199"/>
                </a:lnTo>
                <a:lnTo>
                  <a:pt x="9012967" y="3616836"/>
                </a:lnTo>
                <a:lnTo>
                  <a:pt x="8987742" y="3659438"/>
                </a:lnTo>
                <a:lnTo>
                  <a:pt x="8962532" y="3702029"/>
                </a:lnTo>
                <a:lnTo>
                  <a:pt x="8937412" y="3744633"/>
                </a:lnTo>
                <a:lnTo>
                  <a:pt x="8912457" y="3787275"/>
                </a:lnTo>
                <a:lnTo>
                  <a:pt x="8887744" y="3829980"/>
                </a:lnTo>
                <a:lnTo>
                  <a:pt x="8863349" y="3872772"/>
                </a:lnTo>
                <a:lnTo>
                  <a:pt x="8839347" y="3915676"/>
                </a:lnTo>
                <a:lnTo>
                  <a:pt x="8815816" y="3958717"/>
                </a:lnTo>
                <a:lnTo>
                  <a:pt x="8792830" y="4001920"/>
                </a:lnTo>
                <a:lnTo>
                  <a:pt x="8770465" y="4045308"/>
                </a:lnTo>
                <a:lnTo>
                  <a:pt x="8748798" y="4088907"/>
                </a:lnTo>
                <a:lnTo>
                  <a:pt x="8727905" y="4132741"/>
                </a:lnTo>
                <a:lnTo>
                  <a:pt x="8707862" y="4176835"/>
                </a:lnTo>
                <a:lnTo>
                  <a:pt x="8688744" y="4221213"/>
                </a:lnTo>
                <a:lnTo>
                  <a:pt x="8670628" y="4265901"/>
                </a:lnTo>
                <a:lnTo>
                  <a:pt x="8653589" y="4310923"/>
                </a:lnTo>
                <a:lnTo>
                  <a:pt x="8637704" y="4356303"/>
                </a:lnTo>
                <a:lnTo>
                  <a:pt x="8627618" y="4407789"/>
                </a:lnTo>
              </a:path>
            </a:pathLst>
          </a:custGeom>
          <a:ln w="3166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36298" y="8732973"/>
            <a:ext cx="394970" cy="433705"/>
          </a:xfrm>
          <a:custGeom>
            <a:avLst/>
            <a:gdLst/>
            <a:ahLst/>
            <a:cxnLst/>
            <a:rect l="l" t="t" r="r" b="b"/>
            <a:pathLst>
              <a:path w="394969" h="433704">
                <a:moveTo>
                  <a:pt x="0" y="0"/>
                </a:moveTo>
                <a:lnTo>
                  <a:pt x="120006" y="433227"/>
                </a:lnTo>
                <a:lnTo>
                  <a:pt x="394584" y="77285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1538" y="4146181"/>
            <a:ext cx="400050" cy="421640"/>
          </a:xfrm>
          <a:custGeom>
            <a:avLst/>
            <a:gdLst/>
            <a:ahLst/>
            <a:cxnLst/>
            <a:rect l="l" t="t" r="r" b="b"/>
            <a:pathLst>
              <a:path w="400050" h="421639">
                <a:moveTo>
                  <a:pt x="157332" y="0"/>
                </a:moveTo>
                <a:lnTo>
                  <a:pt x="0" y="421110"/>
                </a:lnTo>
                <a:lnTo>
                  <a:pt x="399821" y="378531"/>
                </a:lnTo>
                <a:lnTo>
                  <a:pt x="157332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49568" y="8322124"/>
            <a:ext cx="15932150" cy="292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3055" marR="5080" indent="-1570990">
              <a:lnSpc>
                <a:spcPts val="6180"/>
              </a:lnSpc>
              <a:spcBef>
                <a:spcPts val="100"/>
              </a:spcBef>
            </a:pPr>
            <a:r>
              <a:rPr sz="4950" spc="-125" dirty="0">
                <a:latin typeface="Calibri"/>
                <a:cs typeface="Calibri"/>
              </a:rPr>
              <a:t>Mean </a:t>
            </a:r>
            <a:r>
              <a:rPr sz="4950" spc="70" dirty="0">
                <a:latin typeface="Calibri"/>
                <a:cs typeface="Calibri"/>
              </a:rPr>
              <a:t>log(income)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120" dirty="0">
                <a:latin typeface="Calibri"/>
                <a:cs typeface="Calibri"/>
              </a:rPr>
              <a:t>a </a:t>
            </a:r>
            <a:r>
              <a:rPr sz="4950" spc="95" dirty="0">
                <a:latin typeface="Calibri"/>
                <a:cs typeface="Calibri"/>
              </a:rPr>
              <a:t>male </a:t>
            </a:r>
            <a:r>
              <a:rPr sz="4950" spc="65" dirty="0">
                <a:latin typeface="Calibri"/>
                <a:cs typeface="Calibri"/>
              </a:rPr>
              <a:t>(baseline </a:t>
            </a:r>
            <a:r>
              <a:rPr sz="4950" spc="-10" dirty="0">
                <a:latin typeface="Calibri"/>
                <a:cs typeface="Calibri"/>
              </a:rPr>
              <a:t>+ </a:t>
            </a:r>
            <a:r>
              <a:rPr sz="4950" spc="60" dirty="0">
                <a:latin typeface="Calibri"/>
                <a:cs typeface="Calibri"/>
              </a:rPr>
              <a:t>adjustment) </a:t>
            </a:r>
            <a:r>
              <a:rPr sz="4950" spc="40" dirty="0">
                <a:latin typeface="Calibri"/>
                <a:cs typeface="Calibri"/>
              </a:rPr>
              <a:t>is: 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log(income)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= </a:t>
            </a:r>
            <a:r>
              <a:rPr sz="4950" spc="-45" dirty="0">
                <a:solidFill>
                  <a:srgbClr val="407AAA"/>
                </a:solidFill>
                <a:latin typeface="Calibri"/>
                <a:cs typeface="Calibri"/>
              </a:rPr>
              <a:t>7.79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+ </a:t>
            </a:r>
            <a:r>
              <a:rPr sz="4950" spc="-45" dirty="0">
                <a:solidFill>
                  <a:srgbClr val="407AAA"/>
                </a:solidFill>
                <a:latin typeface="Calibri"/>
                <a:cs typeface="Calibri"/>
              </a:rPr>
              <a:t>0.15 </a:t>
            </a:r>
            <a:r>
              <a:rPr sz="4950" spc="-400" dirty="0">
                <a:solidFill>
                  <a:srgbClr val="407AAA"/>
                </a:solidFill>
                <a:latin typeface="Calibri"/>
                <a:cs typeface="Calibri"/>
              </a:rPr>
              <a:t>*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education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+ </a:t>
            </a:r>
            <a:r>
              <a:rPr sz="4950" spc="-55" dirty="0">
                <a:solidFill>
                  <a:srgbClr val="407AAA"/>
                </a:solidFill>
                <a:latin typeface="Calibri"/>
                <a:cs typeface="Calibri"/>
              </a:rPr>
              <a:t>0 </a:t>
            </a:r>
            <a:r>
              <a:rPr sz="4950" spc="-400" dirty="0">
                <a:solidFill>
                  <a:srgbClr val="407AAA"/>
                </a:solidFill>
                <a:latin typeface="Calibri"/>
                <a:cs typeface="Calibri"/>
              </a:rPr>
              <a:t>*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height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+</a:t>
            </a:r>
            <a:r>
              <a:rPr sz="4950" spc="-760" dirty="0">
                <a:solidFill>
                  <a:srgbClr val="407AAA"/>
                </a:solidFill>
                <a:latin typeface="Calibri"/>
                <a:cs typeface="Calibri"/>
              </a:rPr>
              <a:t> </a:t>
            </a:r>
            <a:r>
              <a:rPr sz="4950" spc="-45" dirty="0">
                <a:solidFill>
                  <a:srgbClr val="0365C0"/>
                </a:solidFill>
                <a:latin typeface="Calibri"/>
                <a:cs typeface="Calibri"/>
              </a:rPr>
              <a:t>0.46</a:t>
            </a:r>
            <a:endParaRPr sz="4950">
              <a:latin typeface="Calibri"/>
              <a:cs typeface="Calibri"/>
            </a:endParaRPr>
          </a:p>
          <a:p>
            <a:pPr marL="1868805" algn="ctr">
              <a:lnSpc>
                <a:spcPct val="100000"/>
              </a:lnSpc>
              <a:spcBef>
                <a:spcPts val="453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714996" y="2783026"/>
            <a:ext cx="1657476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75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low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dimensional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description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higher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dimensional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5" dirty="0">
                <a:latin typeface="Calibri"/>
                <a:cs typeface="Calibri"/>
              </a:rPr>
              <a:t>set.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3389816" y="4447580"/>
            <a:ext cx="4786690" cy="48315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68382" y="4447580"/>
            <a:ext cx="4786690" cy="48315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46946" y="4432621"/>
            <a:ext cx="4786690" cy="4846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74600" y="2835381"/>
            <a:ext cx="1101153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40"/>
              </a:spcBef>
            </a:pPr>
            <a:r>
              <a:rPr sz="16450" spc="340" dirty="0">
                <a:solidFill>
                  <a:srgbClr val="F0F0F0"/>
                </a:solidFill>
              </a:rPr>
              <a:t>model</a:t>
            </a:r>
            <a:endParaRPr sz="16450"/>
          </a:p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16450" spc="290" dirty="0">
                <a:solidFill>
                  <a:srgbClr val="F0F0F0"/>
                </a:solidFill>
              </a:rPr>
              <a:t>visualization</a:t>
            </a:r>
            <a:endParaRPr sz="164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9841" y="3076211"/>
            <a:ext cx="14420215" cy="4674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005493"/>
                </a:solidFill>
                <a:latin typeface="Calibri"/>
                <a:cs typeface="Calibri"/>
              </a:rPr>
              <a:t>+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30" dirty="0">
                <a:solidFill>
                  <a:srgbClr val="005493"/>
                </a:solidFill>
                <a:latin typeface="Calibri"/>
                <a:cs typeface="Calibri"/>
              </a:rPr>
              <a:t>geom_smooth(method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005493"/>
                </a:solidFill>
                <a:latin typeface="Calibri"/>
                <a:cs typeface="Calibri"/>
              </a:rPr>
              <a:t>=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90" dirty="0">
                <a:solidFill>
                  <a:srgbClr val="005493"/>
                </a:solidFill>
                <a:latin typeface="Calibri"/>
                <a:cs typeface="Calibri"/>
              </a:rPr>
              <a:t>lm)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below. 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happens?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4950" b="1" spc="150" dirty="0">
                <a:solidFill>
                  <a:srgbClr val="005493"/>
                </a:solidFill>
                <a:latin typeface="Calibri"/>
                <a:cs typeface="Calibri"/>
              </a:rPr>
              <a:t>wages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465" dirty="0">
                <a:solidFill>
                  <a:srgbClr val="005493"/>
                </a:solidFill>
                <a:latin typeface="Calibri"/>
                <a:cs typeface="Calibri"/>
              </a:rPr>
              <a:t>%&gt;%</a:t>
            </a:r>
            <a:endParaRPr sz="4950">
              <a:latin typeface="Calibri"/>
              <a:cs typeface="Calibri"/>
            </a:endParaRPr>
          </a:p>
          <a:p>
            <a:pPr marL="640715" marR="2498725">
              <a:lnSpc>
                <a:spcPct val="137400"/>
              </a:lnSpc>
            </a:pPr>
            <a:r>
              <a:rPr sz="4950" b="1" spc="175" dirty="0">
                <a:solidFill>
                  <a:srgbClr val="005493"/>
                </a:solidFill>
                <a:latin typeface="Calibri"/>
                <a:cs typeface="Calibri"/>
              </a:rPr>
              <a:t>ggplot(aes(x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005493"/>
                </a:solidFill>
                <a:latin typeface="Calibri"/>
                <a:cs typeface="Calibri"/>
              </a:rPr>
              <a:t>=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65" dirty="0">
                <a:solidFill>
                  <a:srgbClr val="005493"/>
                </a:solidFill>
                <a:latin typeface="Calibri"/>
                <a:cs typeface="Calibri"/>
              </a:rPr>
              <a:t>height,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229" dirty="0">
                <a:solidFill>
                  <a:srgbClr val="005493"/>
                </a:solidFill>
                <a:latin typeface="Calibri"/>
                <a:cs typeface="Calibri"/>
              </a:rPr>
              <a:t>y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005493"/>
                </a:solidFill>
                <a:latin typeface="Calibri"/>
                <a:cs typeface="Calibri"/>
              </a:rPr>
              <a:t>=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005493"/>
                </a:solidFill>
                <a:latin typeface="Calibri"/>
                <a:cs typeface="Calibri"/>
              </a:rPr>
              <a:t>log(income)))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005493"/>
                </a:solidFill>
                <a:latin typeface="Calibri"/>
                <a:cs typeface="Calibri"/>
              </a:rPr>
              <a:t>+  geom_point(alpha =</a:t>
            </a:r>
            <a:r>
              <a:rPr sz="4950" b="1" spc="-40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30" dirty="0">
                <a:solidFill>
                  <a:srgbClr val="005493"/>
                </a:solidFill>
                <a:latin typeface="Calibri"/>
                <a:cs typeface="Calibri"/>
              </a:rPr>
              <a:t>0.1)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41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5B3A875F-E65D-48ED-9940-08B64D7C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19650" y="9611872"/>
            <a:ext cx="1940602" cy="1091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4874" y="3987782"/>
            <a:ext cx="11012805" cy="6386830"/>
          </a:xfrm>
          <a:custGeom>
            <a:avLst/>
            <a:gdLst/>
            <a:ahLst/>
            <a:cxnLst/>
            <a:rect l="l" t="t" r="r" b="b"/>
            <a:pathLst>
              <a:path w="11012805" h="6386830">
                <a:moveTo>
                  <a:pt x="0" y="6386496"/>
                </a:moveTo>
                <a:lnTo>
                  <a:pt x="11012198" y="6386496"/>
                </a:lnTo>
                <a:lnTo>
                  <a:pt x="11012198" y="0"/>
                </a:lnTo>
                <a:lnTo>
                  <a:pt x="0" y="0"/>
                </a:lnTo>
                <a:lnTo>
                  <a:pt x="0" y="638649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8270" y="4949068"/>
            <a:ext cx="137603" cy="2129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30309" y="4662518"/>
            <a:ext cx="137902" cy="2763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04141" y="4666398"/>
            <a:ext cx="137902" cy="3541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13733" y="4783406"/>
            <a:ext cx="137902" cy="3137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49494" y="4651175"/>
            <a:ext cx="137902" cy="281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9902" y="4636549"/>
            <a:ext cx="137902" cy="3052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59086" y="4647593"/>
            <a:ext cx="137902" cy="3041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84957" y="4655056"/>
            <a:ext cx="137902" cy="2438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68678" y="4209111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94548" y="4666398"/>
            <a:ext cx="137902" cy="230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68678" y="4647593"/>
            <a:ext cx="137902" cy="25598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20717" y="4666398"/>
            <a:ext cx="137902" cy="30911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111125" y="4666398"/>
            <a:ext cx="137902" cy="22094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20717" y="4209111"/>
            <a:ext cx="137902" cy="1379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68678" y="9422841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75364" y="4662518"/>
            <a:ext cx="137902" cy="3026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11125" y="4209111"/>
            <a:ext cx="137902" cy="1379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65771" y="4636549"/>
            <a:ext cx="137902" cy="18891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23325" y="4705799"/>
            <a:ext cx="137902" cy="25332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32918" y="5004588"/>
            <a:ext cx="137902" cy="16396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3325" y="8901379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30309" y="7501160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456180" y="4747886"/>
            <a:ext cx="137902" cy="15145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730309" y="4209111"/>
            <a:ext cx="137902" cy="1379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694548" y="4209111"/>
            <a:ext cx="137902" cy="1379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39902" y="8001430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79275" y="775741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9275" y="775741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801532" y="4840716"/>
            <a:ext cx="137902" cy="12912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384957" y="4209111"/>
            <a:ext cx="137902" cy="1379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776368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76368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79275" y="766727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79275" y="766727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79275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79275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085960" y="824365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085960" y="824365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111125" y="9496568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05145" y="811739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05145" y="811739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13733" y="8783177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384957" y="7288038"/>
            <a:ext cx="137902" cy="13697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776368" y="670344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776368" y="670344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491940" y="4887281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740905" y="950716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740905" y="950716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776368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776368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075364" y="4209111"/>
            <a:ext cx="137902" cy="1379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349494" y="9046445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97157" y="5606046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88867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511" y="4603"/>
                </a:lnTo>
                <a:lnTo>
                  <a:pt x="17013" y="17125"/>
                </a:lnTo>
                <a:lnTo>
                  <a:pt x="4561" y="35636"/>
                </a:lnTo>
                <a:lnTo>
                  <a:pt x="0" y="58205"/>
                </a:lnTo>
                <a:lnTo>
                  <a:pt x="4561" y="80946"/>
                </a:lnTo>
                <a:lnTo>
                  <a:pt x="17013" y="99546"/>
                </a:lnTo>
                <a:lnTo>
                  <a:pt x="35511" y="112101"/>
                </a:lnTo>
                <a:lnTo>
                  <a:pt x="58205" y="116709"/>
                </a:lnTo>
                <a:lnTo>
                  <a:pt x="80900" y="112101"/>
                </a:lnTo>
                <a:lnTo>
                  <a:pt x="99397" y="99546"/>
                </a:lnTo>
                <a:lnTo>
                  <a:pt x="111849" y="80946"/>
                </a:lnTo>
                <a:lnTo>
                  <a:pt x="116411" y="58205"/>
                </a:lnTo>
                <a:lnTo>
                  <a:pt x="111849" y="35636"/>
                </a:lnTo>
                <a:lnTo>
                  <a:pt x="99397" y="17125"/>
                </a:lnTo>
                <a:lnTo>
                  <a:pt x="80900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88867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561" y="35636"/>
                </a:lnTo>
                <a:lnTo>
                  <a:pt x="17013" y="17125"/>
                </a:lnTo>
                <a:lnTo>
                  <a:pt x="35511" y="4603"/>
                </a:lnTo>
                <a:lnTo>
                  <a:pt x="58205" y="0"/>
                </a:lnTo>
                <a:lnTo>
                  <a:pt x="80900" y="4603"/>
                </a:lnTo>
                <a:lnTo>
                  <a:pt x="99397" y="17125"/>
                </a:lnTo>
                <a:lnTo>
                  <a:pt x="111849" y="35636"/>
                </a:lnTo>
                <a:lnTo>
                  <a:pt x="116411" y="58205"/>
                </a:lnTo>
                <a:lnTo>
                  <a:pt x="111849" y="80946"/>
                </a:lnTo>
                <a:lnTo>
                  <a:pt x="99397" y="99546"/>
                </a:lnTo>
                <a:lnTo>
                  <a:pt x="80900" y="112101"/>
                </a:lnTo>
                <a:lnTo>
                  <a:pt x="58205" y="116709"/>
                </a:lnTo>
                <a:lnTo>
                  <a:pt x="35511" y="112101"/>
                </a:lnTo>
                <a:lnTo>
                  <a:pt x="17013" y="99546"/>
                </a:lnTo>
                <a:lnTo>
                  <a:pt x="4561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694548" y="7738162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466776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466776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897157" y="6385702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075364" y="9496568"/>
            <a:ext cx="137902" cy="13790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97927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97927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146587" y="4734752"/>
            <a:ext cx="137902" cy="11960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050498" y="78415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050498" y="78415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77636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77636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98161" y="542172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598161" y="542172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60090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360090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491940" y="6142433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014737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014737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527701" y="4209111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70514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70514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242509" y="5639178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502536" y="589632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502536" y="589632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659086" y="8901379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420717" y="8146198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33921" y="76272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33921" y="76272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014737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014737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085960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085960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705145" y="718013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705145" y="718013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694548" y="8783177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157183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157183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360090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360090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3466776" y="63464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466776" y="63464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705145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705145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587564" y="6175565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53106" y="64548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253106" y="64548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360090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360090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623325" y="8146198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633921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633921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633921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633921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004141" y="9233299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3456180" y="8475134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659086" y="8228283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502536" y="509010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502536" y="509010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812129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3812129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2765771" y="8996298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121721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121721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932918" y="7307440"/>
            <a:ext cx="137902" cy="1376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4157183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4157183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288867" y="74998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511" y="4607"/>
                </a:lnTo>
                <a:lnTo>
                  <a:pt x="17013" y="17163"/>
                </a:lnTo>
                <a:lnTo>
                  <a:pt x="4561" y="35762"/>
                </a:lnTo>
                <a:lnTo>
                  <a:pt x="0" y="58504"/>
                </a:lnTo>
                <a:lnTo>
                  <a:pt x="4561" y="81072"/>
                </a:lnTo>
                <a:lnTo>
                  <a:pt x="17013" y="99583"/>
                </a:lnTo>
                <a:lnTo>
                  <a:pt x="35511" y="112106"/>
                </a:lnTo>
                <a:lnTo>
                  <a:pt x="58205" y="116709"/>
                </a:lnTo>
                <a:lnTo>
                  <a:pt x="80900" y="112106"/>
                </a:lnTo>
                <a:lnTo>
                  <a:pt x="99397" y="99583"/>
                </a:lnTo>
                <a:lnTo>
                  <a:pt x="111849" y="81072"/>
                </a:lnTo>
                <a:lnTo>
                  <a:pt x="116411" y="58504"/>
                </a:lnTo>
                <a:lnTo>
                  <a:pt x="111849" y="35762"/>
                </a:lnTo>
                <a:lnTo>
                  <a:pt x="99397" y="17163"/>
                </a:lnTo>
                <a:lnTo>
                  <a:pt x="80900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288867" y="74998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561" y="35762"/>
                </a:lnTo>
                <a:lnTo>
                  <a:pt x="17013" y="17163"/>
                </a:lnTo>
                <a:lnTo>
                  <a:pt x="35511" y="4607"/>
                </a:lnTo>
                <a:lnTo>
                  <a:pt x="58205" y="0"/>
                </a:lnTo>
                <a:lnTo>
                  <a:pt x="80900" y="4607"/>
                </a:lnTo>
                <a:lnTo>
                  <a:pt x="99397" y="17163"/>
                </a:lnTo>
                <a:lnTo>
                  <a:pt x="111849" y="35762"/>
                </a:lnTo>
                <a:lnTo>
                  <a:pt x="116411" y="58504"/>
                </a:lnTo>
                <a:lnTo>
                  <a:pt x="111849" y="81072"/>
                </a:lnTo>
                <a:lnTo>
                  <a:pt x="99397" y="99583"/>
                </a:lnTo>
                <a:lnTo>
                  <a:pt x="80900" y="112106"/>
                </a:lnTo>
                <a:lnTo>
                  <a:pt x="58205" y="116709"/>
                </a:lnTo>
                <a:lnTo>
                  <a:pt x="35511" y="112106"/>
                </a:lnTo>
                <a:lnTo>
                  <a:pt x="17013" y="99583"/>
                </a:lnTo>
                <a:lnTo>
                  <a:pt x="4561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2776368" y="74434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2776368" y="74434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837294" y="5460979"/>
            <a:ext cx="137603" cy="1379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897157" y="5387551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659086" y="4209111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669682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669682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5182349" y="4979216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3812129" y="629839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3812129" y="629839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979275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979275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730309" y="9709690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050498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050498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004141" y="9477166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740905" y="789352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1740905" y="789352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050498" y="846215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1050498" y="846215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3466776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3466776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4502536" y="59906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4502536" y="59906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2776368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2776368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705145" y="804605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0705145" y="804605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014737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014737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705145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0705145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943514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943514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4837294" y="5011154"/>
            <a:ext cx="137603" cy="1379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313733" y="8146198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105049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105049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206749" y="5399192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1039902" y="9496568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121721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3121721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705145" y="751175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0705145" y="751175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4502536" y="516651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4502536" y="516651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3812129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3812129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3812129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3812129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2776368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2776368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8968678" y="8970031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897927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897927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8979275" y="759503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8979275" y="759503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932918" y="8001430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346677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346677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4146587" y="7288038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4146587" y="6387792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4146587" y="7101183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3466776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3466776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070514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070514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8979275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8979275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1740905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1740905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0360090" y="766727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0360090" y="766727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3121721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3121721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277636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277636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105049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105049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9313733" y="9046445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1050498" y="87937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1050498" y="87937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8288867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511" y="4603"/>
                </a:lnTo>
                <a:lnTo>
                  <a:pt x="17013" y="17125"/>
                </a:lnTo>
                <a:lnTo>
                  <a:pt x="4561" y="35636"/>
                </a:lnTo>
                <a:lnTo>
                  <a:pt x="0" y="58205"/>
                </a:lnTo>
                <a:lnTo>
                  <a:pt x="4561" y="80946"/>
                </a:lnTo>
                <a:lnTo>
                  <a:pt x="17013" y="99546"/>
                </a:lnTo>
                <a:lnTo>
                  <a:pt x="35511" y="112101"/>
                </a:lnTo>
                <a:lnTo>
                  <a:pt x="58205" y="116709"/>
                </a:lnTo>
                <a:lnTo>
                  <a:pt x="80900" y="112101"/>
                </a:lnTo>
                <a:lnTo>
                  <a:pt x="99397" y="99546"/>
                </a:lnTo>
                <a:lnTo>
                  <a:pt x="111849" y="80946"/>
                </a:lnTo>
                <a:lnTo>
                  <a:pt x="116411" y="58205"/>
                </a:lnTo>
                <a:lnTo>
                  <a:pt x="111849" y="35636"/>
                </a:lnTo>
                <a:lnTo>
                  <a:pt x="99397" y="17125"/>
                </a:lnTo>
                <a:lnTo>
                  <a:pt x="80900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8288867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561" y="35636"/>
                </a:lnTo>
                <a:lnTo>
                  <a:pt x="17013" y="17125"/>
                </a:lnTo>
                <a:lnTo>
                  <a:pt x="35511" y="4603"/>
                </a:lnTo>
                <a:lnTo>
                  <a:pt x="58205" y="0"/>
                </a:lnTo>
                <a:lnTo>
                  <a:pt x="80900" y="4603"/>
                </a:lnTo>
                <a:lnTo>
                  <a:pt x="99397" y="17125"/>
                </a:lnTo>
                <a:lnTo>
                  <a:pt x="111849" y="35636"/>
                </a:lnTo>
                <a:lnTo>
                  <a:pt x="116411" y="58205"/>
                </a:lnTo>
                <a:lnTo>
                  <a:pt x="111849" y="80946"/>
                </a:lnTo>
                <a:lnTo>
                  <a:pt x="99397" y="99546"/>
                </a:lnTo>
                <a:lnTo>
                  <a:pt x="80900" y="112101"/>
                </a:lnTo>
                <a:lnTo>
                  <a:pt x="58205" y="116709"/>
                </a:lnTo>
                <a:lnTo>
                  <a:pt x="35511" y="112101"/>
                </a:lnTo>
                <a:lnTo>
                  <a:pt x="17013" y="99546"/>
                </a:lnTo>
                <a:lnTo>
                  <a:pt x="4561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8979275" y="770667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8979275" y="770667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3466776" y="63464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3466776" y="63464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3121721" y="759503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3121721" y="759503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0705145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0705145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1050498" y="86403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1050498" y="86403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1050498" y="82585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1050498" y="82585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0014737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0014737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0360090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10360090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2420717" y="8596321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0705145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0705145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0349494" y="9215987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979275" y="74998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8979275" y="74998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12776368" y="696701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561"/>
                </a:lnTo>
                <a:lnTo>
                  <a:pt x="17163" y="17013"/>
                </a:lnTo>
                <a:lnTo>
                  <a:pt x="4607" y="35511"/>
                </a:lnTo>
                <a:lnTo>
                  <a:pt x="0" y="58205"/>
                </a:lnTo>
                <a:lnTo>
                  <a:pt x="4607" y="80900"/>
                </a:lnTo>
                <a:lnTo>
                  <a:pt x="17163" y="99397"/>
                </a:lnTo>
                <a:lnTo>
                  <a:pt x="35762" y="111849"/>
                </a:lnTo>
                <a:lnTo>
                  <a:pt x="58504" y="116411"/>
                </a:lnTo>
                <a:lnTo>
                  <a:pt x="81072" y="111849"/>
                </a:lnTo>
                <a:lnTo>
                  <a:pt x="99583" y="99397"/>
                </a:lnTo>
                <a:lnTo>
                  <a:pt x="112106" y="80900"/>
                </a:lnTo>
                <a:lnTo>
                  <a:pt x="116709" y="58205"/>
                </a:lnTo>
                <a:lnTo>
                  <a:pt x="112106" y="35511"/>
                </a:lnTo>
                <a:lnTo>
                  <a:pt x="99583" y="17013"/>
                </a:lnTo>
                <a:lnTo>
                  <a:pt x="81072" y="4561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2776368" y="696701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511"/>
                </a:lnTo>
                <a:lnTo>
                  <a:pt x="17163" y="17013"/>
                </a:lnTo>
                <a:lnTo>
                  <a:pt x="35762" y="4561"/>
                </a:lnTo>
                <a:lnTo>
                  <a:pt x="58504" y="0"/>
                </a:lnTo>
                <a:lnTo>
                  <a:pt x="81072" y="4561"/>
                </a:lnTo>
                <a:lnTo>
                  <a:pt x="99583" y="17013"/>
                </a:lnTo>
                <a:lnTo>
                  <a:pt x="112106" y="35511"/>
                </a:lnTo>
                <a:lnTo>
                  <a:pt x="116709" y="58205"/>
                </a:lnTo>
                <a:lnTo>
                  <a:pt x="112106" y="80900"/>
                </a:lnTo>
                <a:lnTo>
                  <a:pt x="99583" y="99397"/>
                </a:lnTo>
                <a:lnTo>
                  <a:pt x="81072" y="111849"/>
                </a:lnTo>
                <a:lnTo>
                  <a:pt x="58504" y="116411"/>
                </a:lnTo>
                <a:lnTo>
                  <a:pt x="35762" y="111849"/>
                </a:lnTo>
                <a:lnTo>
                  <a:pt x="17163" y="99397"/>
                </a:lnTo>
                <a:lnTo>
                  <a:pt x="4607" y="80900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0349494" y="8783177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1740905" y="943343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1740905" y="943343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0360090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0360090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9313733" y="4209111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1395553" y="891197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1395553" y="891197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3801532" y="9496568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897927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897927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4491940" y="5487545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42509" y="5410534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9669682" y="808038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9669682" y="808038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2776368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2776368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1395553" y="87937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1395553" y="87937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2776368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2776368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97927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97927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943514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943514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8633921" y="747116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8633921" y="747116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587564" y="5197711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5310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25310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8979275" y="83770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561"/>
                </a:lnTo>
                <a:lnTo>
                  <a:pt x="17125" y="17013"/>
                </a:lnTo>
                <a:lnTo>
                  <a:pt x="4603" y="35511"/>
                </a:lnTo>
                <a:lnTo>
                  <a:pt x="0" y="58205"/>
                </a:lnTo>
                <a:lnTo>
                  <a:pt x="4603" y="80900"/>
                </a:lnTo>
                <a:lnTo>
                  <a:pt x="17125" y="99397"/>
                </a:lnTo>
                <a:lnTo>
                  <a:pt x="35636" y="111849"/>
                </a:lnTo>
                <a:lnTo>
                  <a:pt x="58205" y="116411"/>
                </a:lnTo>
                <a:lnTo>
                  <a:pt x="80946" y="111849"/>
                </a:lnTo>
                <a:lnTo>
                  <a:pt x="99546" y="99397"/>
                </a:lnTo>
                <a:lnTo>
                  <a:pt x="112101" y="80900"/>
                </a:lnTo>
                <a:lnTo>
                  <a:pt x="116709" y="58205"/>
                </a:lnTo>
                <a:lnTo>
                  <a:pt x="112101" y="35511"/>
                </a:lnTo>
                <a:lnTo>
                  <a:pt x="99546" y="17013"/>
                </a:lnTo>
                <a:lnTo>
                  <a:pt x="80946" y="4561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8979275" y="83770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511"/>
                </a:lnTo>
                <a:lnTo>
                  <a:pt x="17125" y="17013"/>
                </a:lnTo>
                <a:lnTo>
                  <a:pt x="35636" y="4561"/>
                </a:lnTo>
                <a:lnTo>
                  <a:pt x="58205" y="0"/>
                </a:lnTo>
                <a:lnTo>
                  <a:pt x="80946" y="4561"/>
                </a:lnTo>
                <a:lnTo>
                  <a:pt x="99546" y="17013"/>
                </a:lnTo>
                <a:lnTo>
                  <a:pt x="112101" y="35511"/>
                </a:lnTo>
                <a:lnTo>
                  <a:pt x="116709" y="58205"/>
                </a:lnTo>
                <a:lnTo>
                  <a:pt x="112101" y="80900"/>
                </a:lnTo>
                <a:lnTo>
                  <a:pt x="99546" y="99397"/>
                </a:lnTo>
                <a:lnTo>
                  <a:pt x="80946" y="111849"/>
                </a:lnTo>
                <a:lnTo>
                  <a:pt x="58205" y="116411"/>
                </a:lnTo>
                <a:lnTo>
                  <a:pt x="35636" y="111849"/>
                </a:lnTo>
                <a:lnTo>
                  <a:pt x="17125" y="99397"/>
                </a:lnTo>
                <a:lnTo>
                  <a:pt x="4603" y="80900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242509" y="5230545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3111125" y="6956416"/>
            <a:ext cx="137902" cy="1376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1050498" y="78415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1050498" y="78415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10360090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10360090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25310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25310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9669682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9669682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4502536" y="592169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4502536" y="592169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0360090" y="794994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0360090" y="794994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9659086" y="8596321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9659086" y="10015046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1730309" y="8783177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3121721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13121721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9313733" y="8451553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8979275" y="74434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8979275" y="74434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9659086" y="7830992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8979275" y="846215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8979275" y="846215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516341" y="6651060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206749" y="6444207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979275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979275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633921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633921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13466776" y="640943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13466776" y="640943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10349494" y="8596321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587564" y="6737921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13121721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13121721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10360090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10360090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278270" y="7764429"/>
            <a:ext cx="137603" cy="1379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0360090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10360090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4157183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14157183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12776368" y="66780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12776368" y="66780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10360090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10360090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3466776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13466776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13121721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13121721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585442" y="5223233"/>
            <a:ext cx="10011410" cy="1114425"/>
          </a:xfrm>
          <a:custGeom>
            <a:avLst/>
            <a:gdLst/>
            <a:ahLst/>
            <a:cxnLst/>
            <a:rect l="l" t="t" r="r" b="b"/>
            <a:pathLst>
              <a:path w="10011410" h="1114425">
                <a:moveTo>
                  <a:pt x="10011066" y="0"/>
                </a:moveTo>
                <a:lnTo>
                  <a:pt x="5195517" y="516686"/>
                </a:lnTo>
                <a:lnTo>
                  <a:pt x="0" y="971883"/>
                </a:lnTo>
                <a:lnTo>
                  <a:pt x="0" y="1113965"/>
                </a:lnTo>
                <a:lnTo>
                  <a:pt x="5322382" y="540565"/>
                </a:lnTo>
                <a:lnTo>
                  <a:pt x="10011066" y="128051"/>
                </a:lnTo>
                <a:lnTo>
                  <a:pt x="10011066" y="0"/>
                </a:lnTo>
                <a:close/>
              </a:path>
            </a:pathLst>
          </a:custGeom>
          <a:solidFill>
            <a:srgbClr val="99999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 txBox="1"/>
          <p:nvPr/>
        </p:nvSpPr>
        <p:spPr>
          <a:xfrm>
            <a:off x="4551607" y="9124038"/>
            <a:ext cx="398780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5.0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1" name="object 381"/>
          <p:cNvSpPr txBox="1"/>
          <p:nvPr/>
        </p:nvSpPr>
        <p:spPr>
          <a:xfrm>
            <a:off x="4551607" y="7500848"/>
            <a:ext cx="398780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7.5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2" name="object 382"/>
          <p:cNvSpPr txBox="1"/>
          <p:nvPr/>
        </p:nvSpPr>
        <p:spPr>
          <a:xfrm>
            <a:off x="4402063" y="5877359"/>
            <a:ext cx="548640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10.0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3" name="object 383"/>
          <p:cNvSpPr txBox="1"/>
          <p:nvPr/>
        </p:nvSpPr>
        <p:spPr>
          <a:xfrm>
            <a:off x="4402063" y="4254169"/>
            <a:ext cx="548640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12.5</a:t>
            </a:r>
            <a:endParaRPr sz="2100">
              <a:latin typeface="Arial"/>
              <a:cs typeface="Arial"/>
            </a:endParaRPr>
          </a:p>
        </p:txBody>
      </p:sp>
      <p:graphicFrame>
        <p:nvGraphicFramePr>
          <p:cNvPr id="384" name="object 384"/>
          <p:cNvGraphicFramePr>
            <a:graphicFrameLocks noGrp="1"/>
          </p:cNvGraphicFramePr>
          <p:nvPr/>
        </p:nvGraphicFramePr>
        <p:xfrm>
          <a:off x="5003087" y="3987781"/>
          <a:ext cx="11096623" cy="6468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6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6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6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6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1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18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1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1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18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85" name="object 385"/>
          <p:cNvSpPr txBox="1"/>
          <p:nvPr/>
        </p:nvSpPr>
        <p:spPr>
          <a:xfrm>
            <a:off x="8185128" y="10432918"/>
            <a:ext cx="324485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6" name="object 386"/>
          <p:cNvSpPr txBox="1"/>
          <p:nvPr/>
        </p:nvSpPr>
        <p:spPr>
          <a:xfrm>
            <a:off x="11637167" y="10432918"/>
            <a:ext cx="324485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70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7" name="object 387"/>
          <p:cNvSpPr txBox="1"/>
          <p:nvPr/>
        </p:nvSpPr>
        <p:spPr>
          <a:xfrm>
            <a:off x="15089206" y="10432918"/>
            <a:ext cx="324485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80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8" name="object 388"/>
          <p:cNvSpPr txBox="1"/>
          <p:nvPr/>
        </p:nvSpPr>
        <p:spPr>
          <a:xfrm>
            <a:off x="10130985" y="10766331"/>
            <a:ext cx="92011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10" dirty="0">
                <a:latin typeface="Arial"/>
                <a:cs typeface="Arial"/>
              </a:rPr>
              <a:t>height</a:t>
            </a:r>
            <a:endParaRPr sz="2550">
              <a:latin typeface="Arial"/>
              <a:cs typeface="Arial"/>
            </a:endParaRPr>
          </a:p>
        </p:txBody>
      </p:sp>
      <p:sp>
        <p:nvSpPr>
          <p:cNvPr id="389" name="object 389"/>
          <p:cNvSpPr txBox="1"/>
          <p:nvPr/>
        </p:nvSpPr>
        <p:spPr>
          <a:xfrm>
            <a:off x="3992229" y="6311215"/>
            <a:ext cx="354330" cy="17405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sz="2550" spc="10" dirty="0">
                <a:latin typeface="Arial"/>
                <a:cs typeface="Arial"/>
              </a:rPr>
              <a:t>log(income)</a:t>
            </a:r>
            <a:endParaRPr sz="2550">
              <a:latin typeface="Arial"/>
              <a:cs typeface="Arial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 txBox="1"/>
          <p:nvPr/>
        </p:nvSpPr>
        <p:spPr>
          <a:xfrm>
            <a:off x="621492" y="441473"/>
            <a:ext cx="18861405" cy="338010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420"/>
              </a:spcBef>
            </a:pPr>
            <a:r>
              <a:rPr sz="4100" spc="5" dirty="0">
                <a:latin typeface="Courier New"/>
                <a:cs typeface="Courier New"/>
              </a:rPr>
              <a:t>wages </a:t>
            </a:r>
            <a:r>
              <a:rPr sz="4100" spc="10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1420495" marR="4867275" indent="-62865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ggplot(aes(x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height, </a:t>
            </a:r>
            <a:r>
              <a:rPr sz="4100" spc="10" dirty="0">
                <a:latin typeface="Courier New"/>
                <a:cs typeface="Courier New"/>
              </a:rPr>
              <a:t>y = </a:t>
            </a:r>
            <a:r>
              <a:rPr sz="4100" spc="5" dirty="0">
                <a:latin typeface="Courier New"/>
                <a:cs typeface="Courier New"/>
              </a:rPr>
              <a:t>log(income))) </a:t>
            </a:r>
            <a:r>
              <a:rPr sz="4100" spc="10" dirty="0">
                <a:latin typeface="Courier New"/>
                <a:cs typeface="Courier New"/>
              </a:rPr>
              <a:t>+  </a:t>
            </a:r>
            <a:r>
              <a:rPr sz="4100" spc="5" dirty="0">
                <a:latin typeface="Courier New"/>
                <a:cs typeface="Courier New"/>
              </a:rPr>
              <a:t>geom_point(alpha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0.1) </a:t>
            </a:r>
            <a:r>
              <a:rPr sz="4100" spc="10" dirty="0">
                <a:latin typeface="Courier New"/>
                <a:cs typeface="Courier New"/>
              </a:rPr>
              <a:t>+  </a:t>
            </a:r>
            <a:r>
              <a:rPr sz="4100" spc="5" dirty="0">
                <a:latin typeface="Courier New"/>
                <a:cs typeface="Courier New"/>
              </a:rPr>
              <a:t>geom_smooth(method </a:t>
            </a:r>
            <a:r>
              <a:rPr sz="4100" spc="10" dirty="0">
                <a:latin typeface="Courier New"/>
                <a:cs typeface="Courier New"/>
              </a:rPr>
              <a:t>= lm)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392" name="object 392"/>
          <p:cNvSpPr/>
          <p:nvPr/>
        </p:nvSpPr>
        <p:spPr>
          <a:xfrm>
            <a:off x="15306870" y="5875968"/>
            <a:ext cx="2595245" cy="1341755"/>
          </a:xfrm>
          <a:custGeom>
            <a:avLst/>
            <a:gdLst/>
            <a:ahLst/>
            <a:cxnLst/>
            <a:rect l="l" t="t" r="r" b="b"/>
            <a:pathLst>
              <a:path w="2595244" h="1341754">
                <a:moveTo>
                  <a:pt x="2594937" y="800700"/>
                </a:moveTo>
                <a:lnTo>
                  <a:pt x="2564593" y="837972"/>
                </a:lnTo>
                <a:lnTo>
                  <a:pt x="2533261" y="873944"/>
                </a:lnTo>
                <a:lnTo>
                  <a:pt x="2500979" y="908611"/>
                </a:lnTo>
                <a:lnTo>
                  <a:pt x="2467780" y="941972"/>
                </a:lnTo>
                <a:lnTo>
                  <a:pt x="2433701" y="974021"/>
                </a:lnTo>
                <a:lnTo>
                  <a:pt x="2398777" y="1004756"/>
                </a:lnTo>
                <a:lnTo>
                  <a:pt x="2363044" y="1034173"/>
                </a:lnTo>
                <a:lnTo>
                  <a:pt x="2326536" y="1062268"/>
                </a:lnTo>
                <a:lnTo>
                  <a:pt x="2289289" y="1089038"/>
                </a:lnTo>
                <a:lnTo>
                  <a:pt x="2251339" y="1114480"/>
                </a:lnTo>
                <a:lnTo>
                  <a:pt x="2212720" y="1138590"/>
                </a:lnTo>
                <a:lnTo>
                  <a:pt x="2173469" y="1161364"/>
                </a:lnTo>
                <a:lnTo>
                  <a:pt x="2133620" y="1182799"/>
                </a:lnTo>
                <a:lnTo>
                  <a:pt x="2093209" y="1202892"/>
                </a:lnTo>
                <a:lnTo>
                  <a:pt x="2052272" y="1221638"/>
                </a:lnTo>
                <a:lnTo>
                  <a:pt x="2010843" y="1239035"/>
                </a:lnTo>
                <a:lnTo>
                  <a:pt x="1968959" y="1255079"/>
                </a:lnTo>
                <a:lnTo>
                  <a:pt x="1926654" y="1269766"/>
                </a:lnTo>
                <a:lnTo>
                  <a:pt x="1883964" y="1283092"/>
                </a:lnTo>
                <a:lnTo>
                  <a:pt x="1840924" y="1295056"/>
                </a:lnTo>
                <a:lnTo>
                  <a:pt x="1797570" y="1305652"/>
                </a:lnTo>
                <a:lnTo>
                  <a:pt x="1753937" y="1314877"/>
                </a:lnTo>
                <a:lnTo>
                  <a:pt x="1710060" y="1322728"/>
                </a:lnTo>
                <a:lnTo>
                  <a:pt x="1665975" y="1329202"/>
                </a:lnTo>
                <a:lnTo>
                  <a:pt x="1621717" y="1334294"/>
                </a:lnTo>
                <a:lnTo>
                  <a:pt x="1577322" y="1338001"/>
                </a:lnTo>
                <a:lnTo>
                  <a:pt x="1532825" y="1340321"/>
                </a:lnTo>
                <a:lnTo>
                  <a:pt x="1488261" y="1341248"/>
                </a:lnTo>
                <a:lnTo>
                  <a:pt x="1443666" y="1340781"/>
                </a:lnTo>
                <a:lnTo>
                  <a:pt x="1399075" y="1338914"/>
                </a:lnTo>
                <a:lnTo>
                  <a:pt x="1354523" y="1335645"/>
                </a:lnTo>
                <a:lnTo>
                  <a:pt x="1310046" y="1330971"/>
                </a:lnTo>
                <a:lnTo>
                  <a:pt x="1265679" y="1324887"/>
                </a:lnTo>
                <a:lnTo>
                  <a:pt x="1221458" y="1317390"/>
                </a:lnTo>
                <a:lnTo>
                  <a:pt x="1177418" y="1308477"/>
                </a:lnTo>
                <a:lnTo>
                  <a:pt x="1133594" y="1298144"/>
                </a:lnTo>
                <a:lnTo>
                  <a:pt x="1090022" y="1286388"/>
                </a:lnTo>
                <a:lnTo>
                  <a:pt x="1046737" y="1273205"/>
                </a:lnTo>
                <a:lnTo>
                  <a:pt x="1003775" y="1258591"/>
                </a:lnTo>
                <a:lnTo>
                  <a:pt x="961170" y="1242544"/>
                </a:lnTo>
                <a:lnTo>
                  <a:pt x="918959" y="1225059"/>
                </a:lnTo>
                <a:lnTo>
                  <a:pt x="877176" y="1206133"/>
                </a:lnTo>
                <a:lnTo>
                  <a:pt x="835858" y="1185763"/>
                </a:lnTo>
                <a:lnTo>
                  <a:pt x="795039" y="1163945"/>
                </a:lnTo>
                <a:lnTo>
                  <a:pt x="754754" y="1140675"/>
                </a:lnTo>
                <a:lnTo>
                  <a:pt x="715040" y="1115951"/>
                </a:lnTo>
                <a:lnTo>
                  <a:pt x="675931" y="1089767"/>
                </a:lnTo>
                <a:lnTo>
                  <a:pt x="637463" y="1062122"/>
                </a:lnTo>
                <a:lnTo>
                  <a:pt x="599672" y="1033012"/>
                </a:lnTo>
                <a:lnTo>
                  <a:pt x="562592" y="1002432"/>
                </a:lnTo>
                <a:lnTo>
                  <a:pt x="524198" y="968414"/>
                </a:lnTo>
                <a:lnTo>
                  <a:pt x="487354" y="933234"/>
                </a:lnTo>
                <a:lnTo>
                  <a:pt x="452019" y="896935"/>
                </a:lnTo>
                <a:lnTo>
                  <a:pt x="418151" y="859558"/>
                </a:lnTo>
                <a:lnTo>
                  <a:pt x="385709" y="821147"/>
                </a:lnTo>
                <a:lnTo>
                  <a:pt x="354652" y="781743"/>
                </a:lnTo>
                <a:lnTo>
                  <a:pt x="324937" y="741389"/>
                </a:lnTo>
                <a:lnTo>
                  <a:pt x="296523" y="700128"/>
                </a:lnTo>
                <a:lnTo>
                  <a:pt x="269370" y="658002"/>
                </a:lnTo>
                <a:lnTo>
                  <a:pt x="243435" y="615053"/>
                </a:lnTo>
                <a:lnTo>
                  <a:pt x="218676" y="571323"/>
                </a:lnTo>
                <a:lnTo>
                  <a:pt x="195053" y="526856"/>
                </a:lnTo>
                <a:lnTo>
                  <a:pt x="172524" y="481693"/>
                </a:lnTo>
                <a:lnTo>
                  <a:pt x="151047" y="435877"/>
                </a:lnTo>
                <a:lnTo>
                  <a:pt x="130581" y="389451"/>
                </a:lnTo>
                <a:lnTo>
                  <a:pt x="111084" y="342456"/>
                </a:lnTo>
                <a:lnTo>
                  <a:pt x="92515" y="294935"/>
                </a:lnTo>
                <a:lnTo>
                  <a:pt x="74833" y="246931"/>
                </a:lnTo>
                <a:lnTo>
                  <a:pt x="57995" y="198486"/>
                </a:lnTo>
                <a:lnTo>
                  <a:pt x="41961" y="149642"/>
                </a:lnTo>
                <a:lnTo>
                  <a:pt x="26688" y="100442"/>
                </a:lnTo>
                <a:lnTo>
                  <a:pt x="12136" y="50928"/>
                </a:lnTo>
                <a:lnTo>
                  <a:pt x="0" y="0"/>
                </a:lnTo>
              </a:path>
            </a:pathLst>
          </a:custGeom>
          <a:ln w="3447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5123445" y="5535767"/>
            <a:ext cx="391160" cy="438150"/>
          </a:xfrm>
          <a:custGeom>
            <a:avLst/>
            <a:gdLst/>
            <a:ahLst/>
            <a:cxnLst/>
            <a:rect l="l" t="t" r="r" b="b"/>
            <a:pathLst>
              <a:path w="391159" h="438150">
                <a:moveTo>
                  <a:pt x="102352" y="0"/>
                </a:moveTo>
                <a:lnTo>
                  <a:pt x="0" y="437734"/>
                </a:lnTo>
                <a:lnTo>
                  <a:pt x="391129" y="344522"/>
                </a:lnTo>
                <a:lnTo>
                  <a:pt x="102352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 txBox="1"/>
          <p:nvPr/>
        </p:nvSpPr>
        <p:spPr>
          <a:xfrm rot="21300000">
            <a:off x="16317713" y="4880710"/>
            <a:ext cx="3130644" cy="5715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>
              <a:lnSpc>
                <a:spcPts val="4130"/>
              </a:lnSpc>
              <a:spcBef>
                <a:spcPts val="400"/>
              </a:spcBef>
            </a:pPr>
            <a:r>
              <a:rPr sz="4500" spc="620" dirty="0">
                <a:solidFill>
                  <a:srgbClr val="FF2600"/>
                </a:solidFill>
                <a:latin typeface="Arial"/>
                <a:cs typeface="Arial"/>
              </a:rPr>
              <a:t>Fits </a:t>
            </a:r>
            <a:r>
              <a:rPr sz="6750" spc="1050" baseline="1234" dirty="0">
                <a:solidFill>
                  <a:srgbClr val="FF2600"/>
                </a:solidFill>
                <a:latin typeface="Arial"/>
                <a:cs typeface="Arial"/>
              </a:rPr>
              <a:t>y </a:t>
            </a:r>
            <a:r>
              <a:rPr sz="6750" spc="1102" baseline="1234" dirty="0">
                <a:solidFill>
                  <a:srgbClr val="FF2600"/>
                </a:solidFill>
                <a:latin typeface="Arial"/>
                <a:cs typeface="Arial"/>
              </a:rPr>
              <a:t>~</a:t>
            </a:r>
            <a:r>
              <a:rPr sz="6750" spc="-622" baseline="1234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6750" spc="1439" baseline="1851" dirty="0">
                <a:solidFill>
                  <a:srgbClr val="FF2600"/>
                </a:solidFill>
                <a:latin typeface="Arial"/>
                <a:cs typeface="Arial"/>
              </a:rPr>
              <a:t>x</a:t>
            </a:r>
            <a:endParaRPr sz="6750" baseline="1851">
              <a:latin typeface="Arial"/>
              <a:cs typeface="Arial"/>
            </a:endParaRPr>
          </a:p>
        </p:txBody>
      </p:sp>
      <p:sp>
        <p:nvSpPr>
          <p:cNvPr id="395" name="object 395"/>
          <p:cNvSpPr txBox="1"/>
          <p:nvPr/>
        </p:nvSpPr>
        <p:spPr>
          <a:xfrm rot="21300000">
            <a:off x="16631944" y="5557195"/>
            <a:ext cx="2629876" cy="5715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>
              <a:lnSpc>
                <a:spcPts val="4145"/>
              </a:lnSpc>
              <a:spcBef>
                <a:spcPts val="390"/>
              </a:spcBef>
            </a:pPr>
            <a:r>
              <a:rPr sz="4500" spc="484" dirty="0">
                <a:solidFill>
                  <a:srgbClr val="FF2600"/>
                </a:solidFill>
                <a:latin typeface="Arial"/>
                <a:cs typeface="Arial"/>
              </a:rPr>
              <a:t>(mod_h)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3015" y="1128626"/>
            <a:ext cx="69996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g</a:t>
            </a:r>
            <a:r>
              <a:rPr spc="135" dirty="0"/>
              <a:t>eom_smo</a:t>
            </a:r>
            <a:r>
              <a:rPr spc="-30" dirty="0"/>
              <a:t>o</a:t>
            </a:r>
            <a:r>
              <a:rPr spc="40" dirty="0"/>
              <a:t>th()</a:t>
            </a:r>
          </a:p>
        </p:txBody>
      </p:sp>
      <p:sp>
        <p:nvSpPr>
          <p:cNvPr id="4" name="object 4"/>
          <p:cNvSpPr/>
          <p:nvPr/>
        </p:nvSpPr>
        <p:spPr>
          <a:xfrm>
            <a:off x="3021121" y="4254994"/>
            <a:ext cx="13999210" cy="1333500"/>
          </a:xfrm>
          <a:custGeom>
            <a:avLst/>
            <a:gdLst/>
            <a:ahLst/>
            <a:cxnLst/>
            <a:rect l="l" t="t" r="r" b="b"/>
            <a:pathLst>
              <a:path w="13999210" h="1333500">
                <a:moveTo>
                  <a:pt x="0" y="0"/>
                </a:moveTo>
                <a:lnTo>
                  <a:pt x="13999030" y="0"/>
                </a:lnTo>
                <a:lnTo>
                  <a:pt x="13999030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1121" y="4254994"/>
            <a:ext cx="13999210" cy="1333500"/>
          </a:xfrm>
          <a:custGeom>
            <a:avLst/>
            <a:gdLst/>
            <a:ahLst/>
            <a:cxnLst/>
            <a:rect l="l" t="t" r="r" b="b"/>
            <a:pathLst>
              <a:path w="13999210" h="1333500">
                <a:moveTo>
                  <a:pt x="0" y="0"/>
                </a:moveTo>
                <a:lnTo>
                  <a:pt x="13999029" y="0"/>
                </a:lnTo>
                <a:lnTo>
                  <a:pt x="13999029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9388" y="5415881"/>
            <a:ext cx="7347584" cy="3266440"/>
          </a:xfrm>
          <a:custGeom>
            <a:avLst/>
            <a:gdLst/>
            <a:ahLst/>
            <a:cxnLst/>
            <a:rect l="l" t="t" r="r" b="b"/>
            <a:pathLst>
              <a:path w="7347584" h="3266440">
                <a:moveTo>
                  <a:pt x="5112083" y="648212"/>
                </a:moveTo>
                <a:lnTo>
                  <a:pt x="356337" y="648212"/>
                </a:lnTo>
                <a:lnTo>
                  <a:pt x="307985" y="651465"/>
                </a:lnTo>
                <a:lnTo>
                  <a:pt x="261610" y="660941"/>
                </a:lnTo>
                <a:lnTo>
                  <a:pt x="217637" y="676216"/>
                </a:lnTo>
                <a:lnTo>
                  <a:pt x="176489" y="696864"/>
                </a:lnTo>
                <a:lnTo>
                  <a:pt x="138592" y="722461"/>
                </a:lnTo>
                <a:lnTo>
                  <a:pt x="104370" y="752583"/>
                </a:lnTo>
                <a:lnTo>
                  <a:pt x="74248" y="786805"/>
                </a:lnTo>
                <a:lnTo>
                  <a:pt x="48651" y="824702"/>
                </a:lnTo>
                <a:lnTo>
                  <a:pt x="28003" y="865849"/>
                </a:lnTo>
                <a:lnTo>
                  <a:pt x="12729" y="909823"/>
                </a:lnTo>
                <a:lnTo>
                  <a:pt x="3253" y="956198"/>
                </a:lnTo>
                <a:lnTo>
                  <a:pt x="0" y="1004550"/>
                </a:lnTo>
                <a:lnTo>
                  <a:pt x="0" y="2909597"/>
                </a:lnTo>
                <a:lnTo>
                  <a:pt x="3253" y="2957948"/>
                </a:lnTo>
                <a:lnTo>
                  <a:pt x="12729" y="3004323"/>
                </a:lnTo>
                <a:lnTo>
                  <a:pt x="28003" y="3048297"/>
                </a:lnTo>
                <a:lnTo>
                  <a:pt x="48651" y="3089444"/>
                </a:lnTo>
                <a:lnTo>
                  <a:pt x="74248" y="3127341"/>
                </a:lnTo>
                <a:lnTo>
                  <a:pt x="104370" y="3161563"/>
                </a:lnTo>
                <a:lnTo>
                  <a:pt x="138592" y="3191685"/>
                </a:lnTo>
                <a:lnTo>
                  <a:pt x="176489" y="3217282"/>
                </a:lnTo>
                <a:lnTo>
                  <a:pt x="217637" y="3237930"/>
                </a:lnTo>
                <a:lnTo>
                  <a:pt x="261610" y="3253204"/>
                </a:lnTo>
                <a:lnTo>
                  <a:pt x="307985" y="3262681"/>
                </a:lnTo>
                <a:lnTo>
                  <a:pt x="356337" y="3265934"/>
                </a:lnTo>
                <a:lnTo>
                  <a:pt x="5112083" y="3265934"/>
                </a:lnTo>
                <a:lnTo>
                  <a:pt x="5160434" y="3262681"/>
                </a:lnTo>
                <a:lnTo>
                  <a:pt x="5206809" y="3253204"/>
                </a:lnTo>
                <a:lnTo>
                  <a:pt x="5250783" y="3237930"/>
                </a:lnTo>
                <a:lnTo>
                  <a:pt x="5291930" y="3217282"/>
                </a:lnTo>
                <a:lnTo>
                  <a:pt x="5329827" y="3191685"/>
                </a:lnTo>
                <a:lnTo>
                  <a:pt x="5364049" y="3161563"/>
                </a:lnTo>
                <a:lnTo>
                  <a:pt x="5394171" y="3127341"/>
                </a:lnTo>
                <a:lnTo>
                  <a:pt x="5419768" y="3089444"/>
                </a:lnTo>
                <a:lnTo>
                  <a:pt x="5440416" y="3048297"/>
                </a:lnTo>
                <a:lnTo>
                  <a:pt x="5455690" y="3004323"/>
                </a:lnTo>
                <a:lnTo>
                  <a:pt x="5465166" y="2957948"/>
                </a:lnTo>
                <a:lnTo>
                  <a:pt x="5468419" y="2909597"/>
                </a:lnTo>
                <a:lnTo>
                  <a:pt x="5468419" y="1004550"/>
                </a:lnTo>
                <a:lnTo>
                  <a:pt x="5467995" y="993732"/>
                </a:lnTo>
                <a:lnTo>
                  <a:pt x="5466932" y="983108"/>
                </a:lnTo>
                <a:lnTo>
                  <a:pt x="5464166" y="962012"/>
                </a:lnTo>
                <a:lnTo>
                  <a:pt x="5841366" y="769282"/>
                </a:lnTo>
                <a:lnTo>
                  <a:pt x="5377781" y="769282"/>
                </a:lnTo>
                <a:lnTo>
                  <a:pt x="5342807" y="734731"/>
                </a:lnTo>
                <a:lnTo>
                  <a:pt x="5303478" y="705147"/>
                </a:lnTo>
                <a:lnTo>
                  <a:pt x="5260269" y="681118"/>
                </a:lnTo>
                <a:lnTo>
                  <a:pt x="5213651" y="663228"/>
                </a:lnTo>
                <a:lnTo>
                  <a:pt x="5164098" y="652064"/>
                </a:lnTo>
                <a:lnTo>
                  <a:pt x="5112083" y="648212"/>
                </a:lnTo>
                <a:close/>
              </a:path>
              <a:path w="7347584" h="3266440">
                <a:moveTo>
                  <a:pt x="7346957" y="0"/>
                </a:moveTo>
                <a:lnTo>
                  <a:pt x="5377781" y="769282"/>
                </a:lnTo>
                <a:lnTo>
                  <a:pt x="5841366" y="769282"/>
                </a:lnTo>
                <a:lnTo>
                  <a:pt x="7346957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73051" y="6280301"/>
            <a:ext cx="4697730" cy="21259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8890" algn="ctr">
              <a:lnSpc>
                <a:spcPct val="94700"/>
              </a:lnSpc>
              <a:spcBef>
                <a:spcPts val="434"/>
              </a:spcBef>
            </a:pPr>
            <a:r>
              <a:rPr sz="4750" b="1" spc="2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4750" b="1" spc="254" dirty="0">
                <a:solidFill>
                  <a:srgbClr val="FFFFFF"/>
                </a:solidFill>
                <a:latin typeface="Calibri"/>
                <a:cs typeface="Calibri"/>
              </a:rPr>
              <a:t>R </a:t>
            </a:r>
            <a:r>
              <a:rPr sz="4750" b="1" spc="180" dirty="0">
                <a:solidFill>
                  <a:srgbClr val="FFFFFF"/>
                </a:solidFill>
                <a:latin typeface="Calibri"/>
                <a:cs typeface="Calibri"/>
              </a:rPr>
              <a:t>modeling  </a:t>
            </a:r>
            <a:r>
              <a:rPr sz="4750" b="1" spc="160" dirty="0">
                <a:solidFill>
                  <a:srgbClr val="FFFFFF"/>
                </a:solidFill>
                <a:latin typeface="Calibri"/>
                <a:cs typeface="Calibri"/>
              </a:rPr>
              <a:t>function </a:t>
            </a:r>
            <a:r>
              <a:rPr sz="4750" b="1" spc="9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4750" b="1" spc="15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4750" b="1" spc="-6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4750" b="1" spc="110" dirty="0">
                <a:solidFill>
                  <a:srgbClr val="FFFFFF"/>
                </a:solidFill>
                <a:latin typeface="Calibri"/>
                <a:cs typeface="Calibri"/>
              </a:rPr>
              <a:t>generate </a:t>
            </a:r>
            <a:r>
              <a:rPr sz="4750" b="1" spc="1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75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55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1502" y="3285628"/>
            <a:ext cx="1262697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0" dirty="0">
                <a:latin typeface="Calibri"/>
                <a:cs typeface="Calibri"/>
              </a:rPr>
              <a:t>Adds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model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line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predicting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10" dirty="0">
                <a:latin typeface="Calibri"/>
                <a:cs typeface="Calibri"/>
              </a:rPr>
              <a:t>~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x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(default).</a:t>
            </a:r>
            <a:endParaRPr sz="4950">
              <a:latin typeface="Calibri"/>
              <a:cs typeface="Calibri"/>
            </a:endParaRPr>
          </a:p>
          <a:p>
            <a:pPr marL="211454">
              <a:lnSpc>
                <a:spcPct val="100000"/>
              </a:lnSpc>
              <a:spcBef>
                <a:spcPts val="4395"/>
              </a:spcBef>
            </a:pPr>
            <a:r>
              <a:rPr sz="3850" spc="15" dirty="0">
                <a:latin typeface="Courier New"/>
                <a:cs typeface="Courier New"/>
              </a:rPr>
              <a:t>p +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geom_smooth(method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lm, se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TRUE,</a:t>
            </a:r>
            <a:r>
              <a:rPr sz="3850" spc="-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49660" y="5404428"/>
            <a:ext cx="4274185" cy="3277870"/>
          </a:xfrm>
          <a:custGeom>
            <a:avLst/>
            <a:gdLst/>
            <a:ahLst/>
            <a:cxnLst/>
            <a:rect l="l" t="t" r="r" b="b"/>
            <a:pathLst>
              <a:path w="4274184" h="3277870">
                <a:moveTo>
                  <a:pt x="3262659" y="659665"/>
                </a:moveTo>
                <a:lnTo>
                  <a:pt x="356337" y="659665"/>
                </a:lnTo>
                <a:lnTo>
                  <a:pt x="307985" y="662918"/>
                </a:lnTo>
                <a:lnTo>
                  <a:pt x="261610" y="672394"/>
                </a:lnTo>
                <a:lnTo>
                  <a:pt x="217637" y="687669"/>
                </a:lnTo>
                <a:lnTo>
                  <a:pt x="176489" y="708317"/>
                </a:lnTo>
                <a:lnTo>
                  <a:pt x="138592" y="733914"/>
                </a:lnTo>
                <a:lnTo>
                  <a:pt x="104370" y="764036"/>
                </a:lnTo>
                <a:lnTo>
                  <a:pt x="74248" y="798258"/>
                </a:lnTo>
                <a:lnTo>
                  <a:pt x="48651" y="836155"/>
                </a:lnTo>
                <a:lnTo>
                  <a:pt x="28003" y="877302"/>
                </a:lnTo>
                <a:lnTo>
                  <a:pt x="12729" y="921276"/>
                </a:lnTo>
                <a:lnTo>
                  <a:pt x="3253" y="967651"/>
                </a:lnTo>
                <a:lnTo>
                  <a:pt x="0" y="1016003"/>
                </a:lnTo>
                <a:lnTo>
                  <a:pt x="0" y="2921050"/>
                </a:lnTo>
                <a:lnTo>
                  <a:pt x="3253" y="2969401"/>
                </a:lnTo>
                <a:lnTo>
                  <a:pt x="12729" y="3015776"/>
                </a:lnTo>
                <a:lnTo>
                  <a:pt x="28003" y="3059750"/>
                </a:lnTo>
                <a:lnTo>
                  <a:pt x="48651" y="3100897"/>
                </a:lnTo>
                <a:lnTo>
                  <a:pt x="74248" y="3138794"/>
                </a:lnTo>
                <a:lnTo>
                  <a:pt x="104370" y="3173016"/>
                </a:lnTo>
                <a:lnTo>
                  <a:pt x="138592" y="3203138"/>
                </a:lnTo>
                <a:lnTo>
                  <a:pt x="176489" y="3228735"/>
                </a:lnTo>
                <a:lnTo>
                  <a:pt x="217637" y="3249383"/>
                </a:lnTo>
                <a:lnTo>
                  <a:pt x="261610" y="3264658"/>
                </a:lnTo>
                <a:lnTo>
                  <a:pt x="307985" y="3274134"/>
                </a:lnTo>
                <a:lnTo>
                  <a:pt x="356337" y="3277387"/>
                </a:lnTo>
                <a:lnTo>
                  <a:pt x="3262659" y="3277387"/>
                </a:lnTo>
                <a:lnTo>
                  <a:pt x="3311012" y="3274134"/>
                </a:lnTo>
                <a:lnTo>
                  <a:pt x="3357389" y="3264658"/>
                </a:lnTo>
                <a:lnTo>
                  <a:pt x="3401363" y="3249383"/>
                </a:lnTo>
                <a:lnTo>
                  <a:pt x="3442512" y="3228735"/>
                </a:lnTo>
                <a:lnTo>
                  <a:pt x="3480410" y="3203138"/>
                </a:lnTo>
                <a:lnTo>
                  <a:pt x="3514632" y="3173016"/>
                </a:lnTo>
                <a:lnTo>
                  <a:pt x="3544754" y="3138794"/>
                </a:lnTo>
                <a:lnTo>
                  <a:pt x="3570352" y="3100897"/>
                </a:lnTo>
                <a:lnTo>
                  <a:pt x="3591001" y="3059750"/>
                </a:lnTo>
                <a:lnTo>
                  <a:pt x="3606275" y="3015776"/>
                </a:lnTo>
                <a:lnTo>
                  <a:pt x="3615751" y="2969401"/>
                </a:lnTo>
                <a:lnTo>
                  <a:pt x="3619004" y="2921050"/>
                </a:lnTo>
                <a:lnTo>
                  <a:pt x="3619004" y="1016003"/>
                </a:lnTo>
                <a:lnTo>
                  <a:pt x="3616103" y="972052"/>
                </a:lnTo>
                <a:lnTo>
                  <a:pt x="3607785" y="929857"/>
                </a:lnTo>
                <a:lnTo>
                  <a:pt x="3594606" y="889587"/>
                </a:lnTo>
                <a:lnTo>
                  <a:pt x="3577121" y="851413"/>
                </a:lnTo>
                <a:lnTo>
                  <a:pt x="3700067" y="701222"/>
                </a:lnTo>
                <a:lnTo>
                  <a:pt x="3425942" y="701222"/>
                </a:lnTo>
                <a:lnTo>
                  <a:pt x="3388028" y="683953"/>
                </a:lnTo>
                <a:lnTo>
                  <a:pt x="3348078" y="670865"/>
                </a:lnTo>
                <a:lnTo>
                  <a:pt x="3306239" y="662567"/>
                </a:lnTo>
                <a:lnTo>
                  <a:pt x="3262659" y="659665"/>
                </a:lnTo>
                <a:close/>
              </a:path>
              <a:path w="4274184" h="3277870">
                <a:moveTo>
                  <a:pt x="4274084" y="0"/>
                </a:moveTo>
                <a:lnTo>
                  <a:pt x="3425942" y="701222"/>
                </a:lnTo>
                <a:lnTo>
                  <a:pt x="3700067" y="701222"/>
                </a:lnTo>
                <a:lnTo>
                  <a:pt x="4274084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78630" y="6280301"/>
            <a:ext cx="2950845" cy="21259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11430" algn="ctr">
              <a:lnSpc>
                <a:spcPct val="94700"/>
              </a:lnSpc>
              <a:spcBef>
                <a:spcPts val="434"/>
              </a:spcBef>
            </a:pPr>
            <a:r>
              <a:rPr sz="4750" b="1" spc="175" dirty="0">
                <a:solidFill>
                  <a:srgbClr val="FFFFFF"/>
                </a:solidFill>
                <a:latin typeface="Calibri"/>
                <a:cs typeface="Calibri"/>
              </a:rPr>
              <a:t>Include  </a:t>
            </a:r>
            <a:r>
              <a:rPr sz="4750" b="1" spc="160" dirty="0">
                <a:solidFill>
                  <a:srgbClr val="FFFFFF"/>
                </a:solidFill>
                <a:latin typeface="Calibri"/>
                <a:cs typeface="Calibri"/>
              </a:rPr>
              <a:t>standard  </a:t>
            </a:r>
            <a:r>
              <a:rPr sz="4750" b="1" spc="15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4750" b="1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0" dirty="0">
                <a:solidFill>
                  <a:srgbClr val="FFFFFF"/>
                </a:solidFill>
                <a:latin typeface="Calibri"/>
                <a:cs typeface="Calibri"/>
              </a:rPr>
              <a:t>bars?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171326" y="5363690"/>
            <a:ext cx="4877435" cy="3324225"/>
          </a:xfrm>
          <a:custGeom>
            <a:avLst/>
            <a:gdLst/>
            <a:ahLst/>
            <a:cxnLst/>
            <a:rect l="l" t="t" r="r" b="b"/>
            <a:pathLst>
              <a:path w="4877434" h="3324225">
                <a:moveTo>
                  <a:pt x="4520480" y="706130"/>
                </a:moveTo>
                <a:lnTo>
                  <a:pt x="356345" y="706130"/>
                </a:lnTo>
                <a:lnTo>
                  <a:pt x="307992" y="709383"/>
                </a:lnTo>
                <a:lnTo>
                  <a:pt x="261615" y="718859"/>
                </a:lnTo>
                <a:lnTo>
                  <a:pt x="217641" y="734133"/>
                </a:lnTo>
                <a:lnTo>
                  <a:pt x="176492" y="754781"/>
                </a:lnTo>
                <a:lnTo>
                  <a:pt x="138594" y="780379"/>
                </a:lnTo>
                <a:lnTo>
                  <a:pt x="104372" y="810500"/>
                </a:lnTo>
                <a:lnTo>
                  <a:pt x="74250" y="844722"/>
                </a:lnTo>
                <a:lnTo>
                  <a:pt x="48652" y="882619"/>
                </a:lnTo>
                <a:lnTo>
                  <a:pt x="28003" y="923767"/>
                </a:lnTo>
                <a:lnTo>
                  <a:pt x="12729" y="967740"/>
                </a:lnTo>
                <a:lnTo>
                  <a:pt x="3253" y="1014115"/>
                </a:lnTo>
                <a:lnTo>
                  <a:pt x="0" y="1062467"/>
                </a:lnTo>
                <a:lnTo>
                  <a:pt x="0" y="2967513"/>
                </a:lnTo>
                <a:lnTo>
                  <a:pt x="3253" y="3015865"/>
                </a:lnTo>
                <a:lnTo>
                  <a:pt x="12729" y="3062240"/>
                </a:lnTo>
                <a:lnTo>
                  <a:pt x="28003" y="3106214"/>
                </a:lnTo>
                <a:lnTo>
                  <a:pt x="48652" y="3147362"/>
                </a:lnTo>
                <a:lnTo>
                  <a:pt x="74250" y="3185259"/>
                </a:lnTo>
                <a:lnTo>
                  <a:pt x="104372" y="3219480"/>
                </a:lnTo>
                <a:lnTo>
                  <a:pt x="138594" y="3249602"/>
                </a:lnTo>
                <a:lnTo>
                  <a:pt x="176492" y="3275200"/>
                </a:lnTo>
                <a:lnTo>
                  <a:pt x="217641" y="3295848"/>
                </a:lnTo>
                <a:lnTo>
                  <a:pt x="261615" y="3311122"/>
                </a:lnTo>
                <a:lnTo>
                  <a:pt x="307992" y="3320598"/>
                </a:lnTo>
                <a:lnTo>
                  <a:pt x="356345" y="3323851"/>
                </a:lnTo>
                <a:lnTo>
                  <a:pt x="4520480" y="3323851"/>
                </a:lnTo>
                <a:lnTo>
                  <a:pt x="4568830" y="3320598"/>
                </a:lnTo>
                <a:lnTo>
                  <a:pt x="4615205" y="3311122"/>
                </a:lnTo>
                <a:lnTo>
                  <a:pt x="4659178" y="3295847"/>
                </a:lnTo>
                <a:lnTo>
                  <a:pt x="4700325" y="3275199"/>
                </a:lnTo>
                <a:lnTo>
                  <a:pt x="4738222" y="3249602"/>
                </a:lnTo>
                <a:lnTo>
                  <a:pt x="4772443" y="3219480"/>
                </a:lnTo>
                <a:lnTo>
                  <a:pt x="4802565" y="3185258"/>
                </a:lnTo>
                <a:lnTo>
                  <a:pt x="4828162" y="3147361"/>
                </a:lnTo>
                <a:lnTo>
                  <a:pt x="4848811" y="3106214"/>
                </a:lnTo>
                <a:lnTo>
                  <a:pt x="4864085" y="3062240"/>
                </a:lnTo>
                <a:lnTo>
                  <a:pt x="4873561" y="3015865"/>
                </a:lnTo>
                <a:lnTo>
                  <a:pt x="4876814" y="2967513"/>
                </a:lnTo>
                <a:lnTo>
                  <a:pt x="4876814" y="1062467"/>
                </a:lnTo>
                <a:lnTo>
                  <a:pt x="4873561" y="1014115"/>
                </a:lnTo>
                <a:lnTo>
                  <a:pt x="4864085" y="967740"/>
                </a:lnTo>
                <a:lnTo>
                  <a:pt x="4848811" y="923767"/>
                </a:lnTo>
                <a:lnTo>
                  <a:pt x="4828162" y="882619"/>
                </a:lnTo>
                <a:lnTo>
                  <a:pt x="4802565" y="844722"/>
                </a:lnTo>
                <a:lnTo>
                  <a:pt x="4772443" y="810500"/>
                </a:lnTo>
                <a:lnTo>
                  <a:pt x="4738222" y="780379"/>
                </a:lnTo>
                <a:lnTo>
                  <a:pt x="4700325" y="754781"/>
                </a:lnTo>
                <a:lnTo>
                  <a:pt x="4659178" y="734133"/>
                </a:lnTo>
                <a:lnTo>
                  <a:pt x="4615205" y="718859"/>
                </a:lnTo>
                <a:lnTo>
                  <a:pt x="4568830" y="709383"/>
                </a:lnTo>
                <a:lnTo>
                  <a:pt x="4520480" y="706130"/>
                </a:lnTo>
                <a:close/>
              </a:path>
              <a:path w="4877434" h="3324225">
                <a:moveTo>
                  <a:pt x="1955113" y="0"/>
                </a:moveTo>
                <a:lnTo>
                  <a:pt x="1850404" y="706130"/>
                </a:lnTo>
                <a:lnTo>
                  <a:pt x="2059497" y="706130"/>
                </a:lnTo>
                <a:lnTo>
                  <a:pt x="195511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27208" y="6290772"/>
            <a:ext cx="4559935" cy="21259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14604" algn="ctr">
              <a:lnSpc>
                <a:spcPct val="94700"/>
              </a:lnSpc>
              <a:spcBef>
                <a:spcPts val="434"/>
              </a:spcBef>
            </a:pPr>
            <a:r>
              <a:rPr sz="4750" b="1" spc="14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4750" b="1" spc="215" dirty="0">
                <a:solidFill>
                  <a:srgbClr val="FFFFFF"/>
                </a:solidFill>
                <a:latin typeface="Calibri"/>
                <a:cs typeface="Calibri"/>
              </a:rPr>
              <a:t>args </a:t>
            </a:r>
            <a:r>
              <a:rPr sz="4750" b="1" spc="9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4750" b="1" spc="185" dirty="0">
                <a:solidFill>
                  <a:srgbClr val="FFFFFF"/>
                </a:solidFill>
                <a:latin typeface="Calibri"/>
                <a:cs typeface="Calibri"/>
              </a:rPr>
              <a:t>pass </a:t>
            </a:r>
            <a:r>
              <a:rPr sz="4750" b="1" spc="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750" b="1" spc="-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80" dirty="0">
                <a:solidFill>
                  <a:srgbClr val="FFFFFF"/>
                </a:solidFill>
                <a:latin typeface="Calibri"/>
                <a:cs typeface="Calibri"/>
              </a:rPr>
              <a:t>modeling  </a:t>
            </a:r>
            <a:r>
              <a:rPr sz="4750" b="1" spc="16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63092" y="6098882"/>
            <a:ext cx="7841615" cy="5210175"/>
          </a:xfrm>
          <a:custGeom>
            <a:avLst/>
            <a:gdLst/>
            <a:ahLst/>
            <a:cxnLst/>
            <a:rect l="l" t="t" r="r" b="b"/>
            <a:pathLst>
              <a:path w="7841615" h="5210175">
                <a:moveTo>
                  <a:pt x="7841007" y="0"/>
                </a:moveTo>
                <a:lnTo>
                  <a:pt x="0" y="5190058"/>
                </a:lnTo>
                <a:lnTo>
                  <a:pt x="12983" y="5209673"/>
                </a:lnTo>
                <a:lnTo>
                  <a:pt x="3353661" y="5209673"/>
                </a:lnTo>
                <a:lnTo>
                  <a:pt x="7841007" y="2239444"/>
                </a:lnTo>
                <a:lnTo>
                  <a:pt x="78410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19620000">
            <a:off x="14464225" y="8625855"/>
            <a:ext cx="5021804" cy="56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50"/>
              </a:lnSpc>
            </a:pPr>
            <a:r>
              <a:rPr sz="4450" b="1" spc="-90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6675" b="1" spc="120" baseline="1248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6675" b="1" spc="-480" baseline="124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75" b="1" spc="89" baseline="2496" dirty="0">
                <a:solidFill>
                  <a:srgbClr val="FFFFFF"/>
                </a:solidFill>
                <a:latin typeface="Calibri"/>
                <a:cs typeface="Calibri"/>
              </a:rPr>
              <a:t>compl</a:t>
            </a:r>
            <a:r>
              <a:rPr sz="6675" b="1" spc="89" baseline="3745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endParaRPr sz="6675" baseline="3745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 rot="19620000">
            <a:off x="14742598" y="9158868"/>
            <a:ext cx="5176418" cy="56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50"/>
              </a:lnSpc>
            </a:pPr>
            <a:r>
              <a:rPr sz="6675" b="1" spc="135" baseline="-1872" dirty="0">
                <a:solidFill>
                  <a:srgbClr val="FFFFFF"/>
                </a:solidFill>
                <a:latin typeface="Calibri"/>
                <a:cs typeface="Calibri"/>
              </a:rPr>
              <a:t>models, </a:t>
            </a:r>
            <a:r>
              <a:rPr sz="4450" b="1" spc="6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4450" b="1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0" b="1" spc="55" dirty="0">
                <a:solidFill>
                  <a:srgbClr val="FFFFFF"/>
                </a:solidFill>
                <a:latin typeface="Calibri"/>
                <a:cs typeface="Calibri"/>
              </a:rPr>
              <a:t>residual</a:t>
            </a:r>
            <a:r>
              <a:rPr sz="6675" b="1" spc="82" baseline="2496" dirty="0">
                <a:solidFill>
                  <a:srgbClr val="FFFFFF"/>
                </a:solidFill>
                <a:latin typeface="Calibri"/>
                <a:cs typeface="Calibri"/>
              </a:rPr>
              <a:t>s?</a:t>
            </a:r>
            <a:endParaRPr sz="6675" baseline="2496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43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7032" y="3752138"/>
            <a:ext cx="3409950" cy="3937635"/>
          </a:xfrm>
          <a:custGeom>
            <a:avLst/>
            <a:gdLst/>
            <a:ahLst/>
            <a:cxnLst/>
            <a:rect l="l" t="t" r="r" b="b"/>
            <a:pathLst>
              <a:path w="3409950" h="3937634">
                <a:moveTo>
                  <a:pt x="1704794" y="0"/>
                </a:moveTo>
                <a:lnTo>
                  <a:pt x="0" y="984263"/>
                </a:lnTo>
                <a:lnTo>
                  <a:pt x="0" y="2952789"/>
                </a:lnTo>
                <a:lnTo>
                  <a:pt x="1704794" y="3937052"/>
                </a:lnTo>
                <a:lnTo>
                  <a:pt x="3409588" y="2952789"/>
                </a:lnTo>
                <a:lnTo>
                  <a:pt x="3409588" y="984263"/>
                </a:lnTo>
                <a:lnTo>
                  <a:pt x="1704794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28857" y="3915904"/>
            <a:ext cx="3125938" cy="3609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5788" y="5125464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8224" y="5478172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4"/>
                </a:lnTo>
                <a:lnTo>
                  <a:pt x="68102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8224" y="5125464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4"/>
                </a:lnTo>
                <a:lnTo>
                  <a:pt x="68102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82814" y="5049730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3" y="218385"/>
                </a:lnTo>
                <a:lnTo>
                  <a:pt x="150282" y="210389"/>
                </a:lnTo>
                <a:lnTo>
                  <a:pt x="186404" y="186403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95274" y="561147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89" y="150282"/>
                </a:lnTo>
                <a:lnTo>
                  <a:pt x="218385" y="109193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80659" y="5125464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7762" y="4057631"/>
            <a:ext cx="218385" cy="218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82814" y="5794129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3" y="218385"/>
                </a:lnTo>
                <a:lnTo>
                  <a:pt x="150282" y="210389"/>
                </a:lnTo>
                <a:lnTo>
                  <a:pt x="186404" y="186403"/>
                </a:lnTo>
                <a:lnTo>
                  <a:pt x="210390" y="150281"/>
                </a:lnTo>
                <a:lnTo>
                  <a:pt x="218385" y="109192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1720" y="5478172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1" y="150282"/>
                </a:lnTo>
                <a:lnTo>
                  <a:pt x="218386" y="109193"/>
                </a:lnTo>
                <a:lnTo>
                  <a:pt x="210391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55788" y="583088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3" y="218385"/>
                </a:lnTo>
                <a:lnTo>
                  <a:pt x="150282" y="210389"/>
                </a:lnTo>
                <a:lnTo>
                  <a:pt x="186404" y="186403"/>
                </a:lnTo>
                <a:lnTo>
                  <a:pt x="210390" y="150281"/>
                </a:lnTo>
                <a:lnTo>
                  <a:pt x="218385" y="109192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03394" y="5551676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4"/>
                </a:lnTo>
                <a:lnTo>
                  <a:pt x="68102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74334" y="5393377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1174" y="561147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1" y="150282"/>
                </a:lnTo>
                <a:lnTo>
                  <a:pt x="218386" y="109193"/>
                </a:lnTo>
                <a:lnTo>
                  <a:pt x="210391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1720" y="598972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3" y="218385"/>
                </a:lnTo>
                <a:lnTo>
                  <a:pt x="150282" y="210389"/>
                </a:lnTo>
                <a:lnTo>
                  <a:pt x="186404" y="186403"/>
                </a:lnTo>
                <a:lnTo>
                  <a:pt x="210391" y="150281"/>
                </a:lnTo>
                <a:lnTo>
                  <a:pt x="218386" y="109192"/>
                </a:lnTo>
                <a:lnTo>
                  <a:pt x="210391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66304" y="561147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89" y="150282"/>
                </a:lnTo>
                <a:lnTo>
                  <a:pt x="218385" y="109193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55456" y="4981669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89" y="150282"/>
                </a:lnTo>
                <a:lnTo>
                  <a:pt x="218385" y="109193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04467" y="5125464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0684" y="4440029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3"/>
                </a:lnTo>
                <a:lnTo>
                  <a:pt x="68102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24454" y="583088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52375" y="5077555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1"/>
                </a:lnTo>
                <a:lnTo>
                  <a:pt x="7995" y="68102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3"/>
                </a:lnTo>
                <a:lnTo>
                  <a:pt x="210391" y="150281"/>
                </a:lnTo>
                <a:lnTo>
                  <a:pt x="218386" y="109192"/>
                </a:lnTo>
                <a:lnTo>
                  <a:pt x="210391" y="68102"/>
                </a:lnTo>
                <a:lnTo>
                  <a:pt x="186404" y="31981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37762" y="4591548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1"/>
                </a:lnTo>
                <a:lnTo>
                  <a:pt x="7995" y="68102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2"/>
                </a:lnTo>
                <a:lnTo>
                  <a:pt x="186403" y="31981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2891" y="5296964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4"/>
                </a:lnTo>
                <a:lnTo>
                  <a:pt x="68102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29342" y="5901562"/>
            <a:ext cx="218385" cy="218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14728" y="5415555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1"/>
                </a:lnTo>
                <a:lnTo>
                  <a:pt x="7995" y="68102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2"/>
                </a:lnTo>
                <a:lnTo>
                  <a:pt x="186403" y="31981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85243" y="583088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43094" y="4921123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89" y="150282"/>
                </a:lnTo>
                <a:lnTo>
                  <a:pt x="218385" y="109193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24768" y="4994627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1"/>
                </a:lnTo>
                <a:lnTo>
                  <a:pt x="109193" y="218386"/>
                </a:lnTo>
                <a:lnTo>
                  <a:pt x="150282" y="210391"/>
                </a:lnTo>
                <a:lnTo>
                  <a:pt x="186404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0716" y="5344513"/>
            <a:ext cx="218386" cy="218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6101" y="4858505"/>
            <a:ext cx="218386" cy="218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69799" y="5894586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62807" y="5831968"/>
            <a:ext cx="218385" cy="218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86013" y="5177585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1"/>
                </a:lnTo>
                <a:lnTo>
                  <a:pt x="109193" y="218386"/>
                </a:lnTo>
                <a:lnTo>
                  <a:pt x="150282" y="210391"/>
                </a:lnTo>
                <a:lnTo>
                  <a:pt x="186404" y="186404"/>
                </a:lnTo>
                <a:lnTo>
                  <a:pt x="210391" y="150282"/>
                </a:lnTo>
                <a:lnTo>
                  <a:pt x="218386" y="109193"/>
                </a:lnTo>
                <a:lnTo>
                  <a:pt x="210391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4438" y="4981669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89" y="150282"/>
                </a:lnTo>
                <a:lnTo>
                  <a:pt x="218385" y="109193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89510" y="5460700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1"/>
                </a:lnTo>
                <a:lnTo>
                  <a:pt x="7995" y="68102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2"/>
                </a:lnTo>
                <a:lnTo>
                  <a:pt x="186403" y="31981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04467" y="5393377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3" y="218385"/>
                </a:lnTo>
                <a:lnTo>
                  <a:pt x="150282" y="210389"/>
                </a:lnTo>
                <a:lnTo>
                  <a:pt x="186404" y="186403"/>
                </a:lnTo>
                <a:lnTo>
                  <a:pt x="210390" y="150281"/>
                </a:lnTo>
                <a:lnTo>
                  <a:pt x="218385" y="109192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77589" y="5273997"/>
            <a:ext cx="218385" cy="218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81086" y="5557112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3"/>
                </a:lnTo>
                <a:lnTo>
                  <a:pt x="68102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85243" y="4970581"/>
            <a:ext cx="218385" cy="218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50532" y="5901562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1"/>
                </a:lnTo>
                <a:lnTo>
                  <a:pt x="7995" y="68102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2"/>
                </a:lnTo>
                <a:lnTo>
                  <a:pt x="186403" y="31981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034327" y="6049942"/>
            <a:ext cx="2118360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spc="145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51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8468717" y="1128626"/>
            <a:ext cx="31921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modelr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6489719" y="3547401"/>
            <a:ext cx="1082103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130" dirty="0">
                <a:latin typeface="Calibri"/>
                <a:cs typeface="Calibri"/>
              </a:rPr>
              <a:t>Tidy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functions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make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it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easier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work  </a:t>
            </a:r>
            <a:r>
              <a:rPr sz="4950" spc="45" dirty="0">
                <a:latin typeface="Calibri"/>
                <a:cs typeface="Calibri"/>
              </a:rPr>
              <a:t>with </a:t>
            </a:r>
            <a:r>
              <a:rPr sz="4950" spc="100" dirty="0">
                <a:latin typeface="Calibri"/>
                <a:cs typeface="Calibri"/>
              </a:rPr>
              <a:t>models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461712" y="5225568"/>
            <a:ext cx="10935970" cy="21069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344170" marR="843915">
              <a:lnSpc>
                <a:spcPct val="137400"/>
              </a:lnSpc>
              <a:spcBef>
                <a:spcPts val="730"/>
              </a:spcBef>
            </a:pP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# install.packages("tidyverse")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library(modelr)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44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144180" y="1809233"/>
            <a:ext cx="78232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add_p</a:t>
            </a:r>
            <a:r>
              <a:rPr spc="25" dirty="0"/>
              <a:t>r</a:t>
            </a:r>
            <a:r>
              <a:rPr spc="155" dirty="0"/>
              <a:t>edi</a:t>
            </a:r>
            <a:r>
              <a:rPr spc="70" dirty="0"/>
              <a:t>c</a:t>
            </a:r>
            <a:r>
              <a:rPr spc="95" dirty="0"/>
              <a:t>tions()</a:t>
            </a:r>
          </a:p>
        </p:txBody>
      </p:sp>
      <p:sp>
        <p:nvSpPr>
          <p:cNvPr id="45" name="object 45"/>
          <p:cNvSpPr/>
          <p:nvPr/>
        </p:nvSpPr>
        <p:spPr>
          <a:xfrm>
            <a:off x="3250368" y="5292175"/>
            <a:ext cx="13595350" cy="1282065"/>
          </a:xfrm>
          <a:custGeom>
            <a:avLst/>
            <a:gdLst/>
            <a:ahLst/>
            <a:cxnLst/>
            <a:rect l="l" t="t" r="r" b="b"/>
            <a:pathLst>
              <a:path w="13595350" h="1282065">
                <a:moveTo>
                  <a:pt x="0" y="0"/>
                </a:moveTo>
                <a:lnTo>
                  <a:pt x="13594909" y="0"/>
                </a:lnTo>
                <a:lnTo>
                  <a:pt x="13594909" y="1281667"/>
                </a:lnTo>
                <a:lnTo>
                  <a:pt x="0" y="128166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50368" y="5292175"/>
            <a:ext cx="13595350" cy="1282065"/>
          </a:xfrm>
          <a:custGeom>
            <a:avLst/>
            <a:gdLst/>
            <a:ahLst/>
            <a:cxnLst/>
            <a:rect l="l" t="t" r="r" b="b"/>
            <a:pathLst>
              <a:path w="13595350" h="1282065">
                <a:moveTo>
                  <a:pt x="0" y="0"/>
                </a:moveTo>
                <a:lnTo>
                  <a:pt x="13594905" y="0"/>
                </a:lnTo>
                <a:lnTo>
                  <a:pt x="13594905" y="1281666"/>
                </a:lnTo>
                <a:lnTo>
                  <a:pt x="0" y="12816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275157" y="3603943"/>
            <a:ext cx="13409930" cy="2597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72995">
              <a:lnSpc>
                <a:spcPct val="105300"/>
              </a:lnSpc>
              <a:spcBef>
                <a:spcPts val="95"/>
              </a:spcBef>
            </a:pPr>
            <a:r>
              <a:rPr sz="4700" spc="60" dirty="0">
                <a:latin typeface="Calibri"/>
                <a:cs typeface="Calibri"/>
              </a:rPr>
              <a:t>Uses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30" dirty="0">
                <a:latin typeface="Calibri"/>
                <a:cs typeface="Calibri"/>
              </a:rPr>
              <a:t>the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70" dirty="0">
                <a:latin typeface="Calibri"/>
                <a:cs typeface="Calibri"/>
              </a:rPr>
              <a:t>values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5" dirty="0">
                <a:latin typeface="Calibri"/>
                <a:cs typeface="Calibri"/>
              </a:rPr>
              <a:t>in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114" dirty="0">
                <a:latin typeface="Calibri"/>
                <a:cs typeface="Calibri"/>
              </a:rPr>
              <a:t>a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50" dirty="0">
                <a:latin typeface="Calibri"/>
                <a:cs typeface="Calibri"/>
              </a:rPr>
              <a:t>data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10" dirty="0">
                <a:latin typeface="Calibri"/>
                <a:cs typeface="Calibri"/>
              </a:rPr>
              <a:t>frame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5" dirty="0">
                <a:latin typeface="Calibri"/>
                <a:cs typeface="Calibri"/>
              </a:rPr>
              <a:t>to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dirty="0">
                <a:latin typeface="Calibri"/>
                <a:cs typeface="Calibri"/>
              </a:rPr>
              <a:t>generate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114" dirty="0">
                <a:latin typeface="Calibri"/>
                <a:cs typeface="Calibri"/>
              </a:rPr>
              <a:t>a  </a:t>
            </a:r>
            <a:r>
              <a:rPr sz="4700" spc="65" dirty="0">
                <a:latin typeface="Calibri"/>
                <a:cs typeface="Calibri"/>
              </a:rPr>
              <a:t>prediction</a:t>
            </a:r>
            <a:r>
              <a:rPr sz="4700" spc="-135" dirty="0">
                <a:latin typeface="Calibri"/>
                <a:cs typeface="Calibri"/>
              </a:rPr>
              <a:t> </a:t>
            </a:r>
            <a:r>
              <a:rPr sz="4700" spc="-20" dirty="0">
                <a:latin typeface="Calibri"/>
                <a:cs typeface="Calibri"/>
              </a:rPr>
              <a:t>for</a:t>
            </a:r>
            <a:r>
              <a:rPr sz="4700" spc="-130" dirty="0">
                <a:latin typeface="Calibri"/>
                <a:cs typeface="Calibri"/>
              </a:rPr>
              <a:t> </a:t>
            </a:r>
            <a:r>
              <a:rPr sz="4700" spc="70" dirty="0">
                <a:latin typeface="Calibri"/>
                <a:cs typeface="Calibri"/>
              </a:rPr>
              <a:t>each</a:t>
            </a:r>
            <a:r>
              <a:rPr sz="4700" spc="-130" dirty="0">
                <a:latin typeface="Calibri"/>
                <a:cs typeface="Calibri"/>
              </a:rPr>
              <a:t> </a:t>
            </a:r>
            <a:r>
              <a:rPr sz="4700" spc="65" dirty="0">
                <a:latin typeface="Calibri"/>
                <a:cs typeface="Calibri"/>
              </a:rPr>
              <a:t>case.</a:t>
            </a:r>
            <a:r>
              <a:rPr sz="4700" spc="-130" dirty="0">
                <a:latin typeface="Calibri"/>
                <a:cs typeface="Calibri"/>
              </a:rPr>
              <a:t> </a:t>
            </a:r>
            <a:r>
              <a:rPr sz="4700" b="1" spc="190" dirty="0">
                <a:latin typeface="Calibri"/>
                <a:cs typeface="Calibri"/>
              </a:rPr>
              <a:t>Can</a:t>
            </a:r>
            <a:r>
              <a:rPr sz="4700" b="1" spc="-130" dirty="0">
                <a:latin typeface="Calibri"/>
                <a:cs typeface="Calibri"/>
              </a:rPr>
              <a:t> </a:t>
            </a:r>
            <a:r>
              <a:rPr sz="4700" b="1" spc="114" dirty="0">
                <a:latin typeface="Calibri"/>
                <a:cs typeface="Calibri"/>
              </a:rPr>
              <a:t>be</a:t>
            </a:r>
            <a:r>
              <a:rPr sz="4700" b="1" spc="-130" dirty="0">
                <a:latin typeface="Calibri"/>
                <a:cs typeface="Calibri"/>
              </a:rPr>
              <a:t> </a:t>
            </a:r>
            <a:r>
              <a:rPr sz="4700" b="1" spc="114" dirty="0">
                <a:latin typeface="Calibri"/>
                <a:cs typeface="Calibri"/>
              </a:rPr>
              <a:t>new</a:t>
            </a:r>
            <a:r>
              <a:rPr sz="4700" b="1" spc="-130" dirty="0">
                <a:latin typeface="Calibri"/>
                <a:cs typeface="Calibri"/>
              </a:rPr>
              <a:t> </a:t>
            </a:r>
            <a:r>
              <a:rPr sz="4700" b="1" spc="125" dirty="0">
                <a:latin typeface="Calibri"/>
                <a:cs typeface="Calibri"/>
              </a:rPr>
              <a:t>data.</a:t>
            </a:r>
            <a:endParaRPr sz="4700">
              <a:latin typeface="Calibri"/>
              <a:cs typeface="Calibri"/>
            </a:endParaRPr>
          </a:p>
          <a:p>
            <a:pPr marL="200660">
              <a:lnSpc>
                <a:spcPct val="100000"/>
              </a:lnSpc>
              <a:spcBef>
                <a:spcPts val="3454"/>
              </a:spcBef>
            </a:pPr>
            <a:r>
              <a:rPr sz="4100" spc="10" dirty="0">
                <a:latin typeface="Courier New"/>
                <a:cs typeface="Courier New"/>
              </a:rPr>
              <a:t>add_predictions(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data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model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var =</a:t>
            </a:r>
            <a:r>
              <a:rPr sz="4100" spc="2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"pred"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70177" y="6342379"/>
            <a:ext cx="7708265" cy="3450590"/>
          </a:xfrm>
          <a:custGeom>
            <a:avLst/>
            <a:gdLst/>
            <a:ahLst/>
            <a:cxnLst/>
            <a:rect l="l" t="t" r="r" b="b"/>
            <a:pathLst>
              <a:path w="7708265" h="3450590">
                <a:moveTo>
                  <a:pt x="3773445" y="832435"/>
                </a:moveTo>
                <a:lnTo>
                  <a:pt x="356336" y="832435"/>
                </a:lnTo>
                <a:lnTo>
                  <a:pt x="307985" y="835688"/>
                </a:lnTo>
                <a:lnTo>
                  <a:pt x="261610" y="845164"/>
                </a:lnTo>
                <a:lnTo>
                  <a:pt x="217636" y="860438"/>
                </a:lnTo>
                <a:lnTo>
                  <a:pt x="176489" y="881086"/>
                </a:lnTo>
                <a:lnTo>
                  <a:pt x="138592" y="906684"/>
                </a:lnTo>
                <a:lnTo>
                  <a:pt x="104370" y="936806"/>
                </a:lnTo>
                <a:lnTo>
                  <a:pt x="74248" y="971027"/>
                </a:lnTo>
                <a:lnTo>
                  <a:pt x="48651" y="1008924"/>
                </a:lnTo>
                <a:lnTo>
                  <a:pt x="28003" y="1050072"/>
                </a:lnTo>
                <a:lnTo>
                  <a:pt x="12729" y="1094045"/>
                </a:lnTo>
                <a:lnTo>
                  <a:pt x="3253" y="1140420"/>
                </a:lnTo>
                <a:lnTo>
                  <a:pt x="0" y="1188772"/>
                </a:lnTo>
                <a:lnTo>
                  <a:pt x="0" y="3093818"/>
                </a:lnTo>
                <a:lnTo>
                  <a:pt x="3253" y="3142170"/>
                </a:lnTo>
                <a:lnTo>
                  <a:pt x="12729" y="3188545"/>
                </a:lnTo>
                <a:lnTo>
                  <a:pt x="28003" y="3232519"/>
                </a:lnTo>
                <a:lnTo>
                  <a:pt x="48651" y="3273667"/>
                </a:lnTo>
                <a:lnTo>
                  <a:pt x="74248" y="3311564"/>
                </a:lnTo>
                <a:lnTo>
                  <a:pt x="104370" y="3345785"/>
                </a:lnTo>
                <a:lnTo>
                  <a:pt x="138592" y="3375907"/>
                </a:lnTo>
                <a:lnTo>
                  <a:pt x="176489" y="3401505"/>
                </a:lnTo>
                <a:lnTo>
                  <a:pt x="217636" y="3422153"/>
                </a:lnTo>
                <a:lnTo>
                  <a:pt x="261610" y="3437427"/>
                </a:lnTo>
                <a:lnTo>
                  <a:pt x="307985" y="3446903"/>
                </a:lnTo>
                <a:lnTo>
                  <a:pt x="356336" y="3450156"/>
                </a:lnTo>
                <a:lnTo>
                  <a:pt x="3773445" y="3450156"/>
                </a:lnTo>
                <a:lnTo>
                  <a:pt x="3821796" y="3446903"/>
                </a:lnTo>
                <a:lnTo>
                  <a:pt x="3868171" y="3437427"/>
                </a:lnTo>
                <a:lnTo>
                  <a:pt x="3912145" y="3422153"/>
                </a:lnTo>
                <a:lnTo>
                  <a:pt x="3953292" y="3401505"/>
                </a:lnTo>
                <a:lnTo>
                  <a:pt x="3991189" y="3375907"/>
                </a:lnTo>
                <a:lnTo>
                  <a:pt x="4025411" y="3345785"/>
                </a:lnTo>
                <a:lnTo>
                  <a:pt x="4055533" y="3311564"/>
                </a:lnTo>
                <a:lnTo>
                  <a:pt x="4081130" y="3273667"/>
                </a:lnTo>
                <a:lnTo>
                  <a:pt x="4101778" y="3232519"/>
                </a:lnTo>
                <a:lnTo>
                  <a:pt x="4117053" y="3188545"/>
                </a:lnTo>
                <a:lnTo>
                  <a:pt x="4126529" y="3142170"/>
                </a:lnTo>
                <a:lnTo>
                  <a:pt x="4129782" y="3093818"/>
                </a:lnTo>
                <a:lnTo>
                  <a:pt x="4129782" y="1191063"/>
                </a:lnTo>
                <a:lnTo>
                  <a:pt x="4735361" y="989498"/>
                </a:lnTo>
                <a:lnTo>
                  <a:pt x="4068920" y="989498"/>
                </a:lnTo>
                <a:lnTo>
                  <a:pt x="4038844" y="950954"/>
                </a:lnTo>
                <a:lnTo>
                  <a:pt x="4003853" y="916910"/>
                </a:lnTo>
                <a:lnTo>
                  <a:pt x="3964469" y="887888"/>
                </a:lnTo>
                <a:lnTo>
                  <a:pt x="3921214" y="864408"/>
                </a:lnTo>
                <a:lnTo>
                  <a:pt x="3874610" y="846993"/>
                </a:lnTo>
                <a:lnTo>
                  <a:pt x="3825179" y="836161"/>
                </a:lnTo>
                <a:lnTo>
                  <a:pt x="3773445" y="832435"/>
                </a:lnTo>
                <a:close/>
              </a:path>
              <a:path w="7708265" h="3450590">
                <a:moveTo>
                  <a:pt x="7708207" y="0"/>
                </a:moveTo>
                <a:lnTo>
                  <a:pt x="4068920" y="989498"/>
                </a:lnTo>
                <a:lnTo>
                  <a:pt x="4735361" y="989498"/>
                </a:lnTo>
                <a:lnTo>
                  <a:pt x="7708207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118033" y="8154590"/>
            <a:ext cx="34328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Uses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850" b="1" spc="-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217905" y="6288388"/>
            <a:ext cx="4216400" cy="3504565"/>
          </a:xfrm>
          <a:custGeom>
            <a:avLst/>
            <a:gdLst/>
            <a:ahLst/>
            <a:cxnLst/>
            <a:rect l="l" t="t" r="r" b="b"/>
            <a:pathLst>
              <a:path w="4216400" h="3504565">
                <a:moveTo>
                  <a:pt x="3859507" y="886426"/>
                </a:moveTo>
                <a:lnTo>
                  <a:pt x="356336" y="886426"/>
                </a:lnTo>
                <a:lnTo>
                  <a:pt x="307985" y="889679"/>
                </a:lnTo>
                <a:lnTo>
                  <a:pt x="261610" y="899155"/>
                </a:lnTo>
                <a:lnTo>
                  <a:pt x="217636" y="914429"/>
                </a:lnTo>
                <a:lnTo>
                  <a:pt x="176489" y="935078"/>
                </a:lnTo>
                <a:lnTo>
                  <a:pt x="138592" y="960675"/>
                </a:lnTo>
                <a:lnTo>
                  <a:pt x="104370" y="990797"/>
                </a:lnTo>
                <a:lnTo>
                  <a:pt x="74248" y="1025018"/>
                </a:lnTo>
                <a:lnTo>
                  <a:pt x="48651" y="1062915"/>
                </a:lnTo>
                <a:lnTo>
                  <a:pt x="28003" y="1104063"/>
                </a:lnTo>
                <a:lnTo>
                  <a:pt x="12729" y="1148036"/>
                </a:lnTo>
                <a:lnTo>
                  <a:pt x="3253" y="1194411"/>
                </a:lnTo>
                <a:lnTo>
                  <a:pt x="0" y="1242763"/>
                </a:lnTo>
                <a:lnTo>
                  <a:pt x="0" y="3147809"/>
                </a:lnTo>
                <a:lnTo>
                  <a:pt x="3253" y="3196161"/>
                </a:lnTo>
                <a:lnTo>
                  <a:pt x="12729" y="3242536"/>
                </a:lnTo>
                <a:lnTo>
                  <a:pt x="28003" y="3286510"/>
                </a:lnTo>
                <a:lnTo>
                  <a:pt x="48651" y="3327658"/>
                </a:lnTo>
                <a:lnTo>
                  <a:pt x="74248" y="3365555"/>
                </a:lnTo>
                <a:lnTo>
                  <a:pt x="104370" y="3399776"/>
                </a:lnTo>
                <a:lnTo>
                  <a:pt x="138592" y="3429898"/>
                </a:lnTo>
                <a:lnTo>
                  <a:pt x="176489" y="3455496"/>
                </a:lnTo>
                <a:lnTo>
                  <a:pt x="217636" y="3476144"/>
                </a:lnTo>
                <a:lnTo>
                  <a:pt x="261610" y="3491418"/>
                </a:lnTo>
                <a:lnTo>
                  <a:pt x="307985" y="3500894"/>
                </a:lnTo>
                <a:lnTo>
                  <a:pt x="356336" y="3504147"/>
                </a:lnTo>
                <a:lnTo>
                  <a:pt x="3859507" y="3504147"/>
                </a:lnTo>
                <a:lnTo>
                  <a:pt x="3907858" y="3500894"/>
                </a:lnTo>
                <a:lnTo>
                  <a:pt x="3954232" y="3491418"/>
                </a:lnTo>
                <a:lnTo>
                  <a:pt x="3998205" y="3476144"/>
                </a:lnTo>
                <a:lnTo>
                  <a:pt x="4039352" y="3455496"/>
                </a:lnTo>
                <a:lnTo>
                  <a:pt x="4077249" y="3429898"/>
                </a:lnTo>
                <a:lnTo>
                  <a:pt x="4111471" y="3399776"/>
                </a:lnTo>
                <a:lnTo>
                  <a:pt x="4141592" y="3365555"/>
                </a:lnTo>
                <a:lnTo>
                  <a:pt x="4167190" y="3327658"/>
                </a:lnTo>
                <a:lnTo>
                  <a:pt x="4187838" y="3286510"/>
                </a:lnTo>
                <a:lnTo>
                  <a:pt x="4203113" y="3242536"/>
                </a:lnTo>
                <a:lnTo>
                  <a:pt x="4212589" y="3196161"/>
                </a:lnTo>
                <a:lnTo>
                  <a:pt x="4215842" y="3147809"/>
                </a:lnTo>
                <a:lnTo>
                  <a:pt x="4215842" y="1242763"/>
                </a:lnTo>
                <a:lnTo>
                  <a:pt x="4212589" y="1194411"/>
                </a:lnTo>
                <a:lnTo>
                  <a:pt x="4203113" y="1148036"/>
                </a:lnTo>
                <a:lnTo>
                  <a:pt x="4187838" y="1104063"/>
                </a:lnTo>
                <a:lnTo>
                  <a:pt x="4167190" y="1062915"/>
                </a:lnTo>
                <a:lnTo>
                  <a:pt x="4141592" y="1025018"/>
                </a:lnTo>
                <a:lnTo>
                  <a:pt x="4111471" y="990797"/>
                </a:lnTo>
                <a:lnTo>
                  <a:pt x="4077249" y="960675"/>
                </a:lnTo>
                <a:lnTo>
                  <a:pt x="4039352" y="935078"/>
                </a:lnTo>
                <a:lnTo>
                  <a:pt x="3998205" y="914429"/>
                </a:lnTo>
                <a:lnTo>
                  <a:pt x="3954232" y="899155"/>
                </a:lnTo>
                <a:lnTo>
                  <a:pt x="3907858" y="889679"/>
                </a:lnTo>
                <a:lnTo>
                  <a:pt x="3859507" y="886426"/>
                </a:lnTo>
                <a:close/>
              </a:path>
              <a:path w="4216400" h="3504565">
                <a:moveTo>
                  <a:pt x="1529735" y="0"/>
                </a:moveTo>
                <a:lnTo>
                  <a:pt x="1425026" y="886426"/>
                </a:lnTo>
                <a:lnTo>
                  <a:pt x="1634109" y="886426"/>
                </a:lnTo>
                <a:lnTo>
                  <a:pt x="1529735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316859" y="7882347"/>
            <a:ext cx="402272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94030" marR="5080" indent="-481965">
              <a:lnSpc>
                <a:spcPts val="4370"/>
              </a:lnSpc>
              <a:spcBef>
                <a:spcPts val="480"/>
              </a:spcBef>
            </a:pP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3850" b="1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predictions 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85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713226" y="6338453"/>
            <a:ext cx="3854450" cy="3458210"/>
          </a:xfrm>
          <a:custGeom>
            <a:avLst/>
            <a:gdLst/>
            <a:ahLst/>
            <a:cxnLst/>
            <a:rect l="l" t="t" r="r" b="b"/>
            <a:pathLst>
              <a:path w="3854450" h="3458209">
                <a:moveTo>
                  <a:pt x="3497935" y="840288"/>
                </a:moveTo>
                <a:lnTo>
                  <a:pt x="356345" y="840288"/>
                </a:lnTo>
                <a:lnTo>
                  <a:pt x="307992" y="843541"/>
                </a:lnTo>
                <a:lnTo>
                  <a:pt x="261615" y="853017"/>
                </a:lnTo>
                <a:lnTo>
                  <a:pt x="217641" y="868292"/>
                </a:lnTo>
                <a:lnTo>
                  <a:pt x="176492" y="888940"/>
                </a:lnTo>
                <a:lnTo>
                  <a:pt x="138594" y="914537"/>
                </a:lnTo>
                <a:lnTo>
                  <a:pt x="104372" y="944659"/>
                </a:lnTo>
                <a:lnTo>
                  <a:pt x="74250" y="978880"/>
                </a:lnTo>
                <a:lnTo>
                  <a:pt x="48652" y="1016777"/>
                </a:lnTo>
                <a:lnTo>
                  <a:pt x="28003" y="1057925"/>
                </a:lnTo>
                <a:lnTo>
                  <a:pt x="12729" y="1101898"/>
                </a:lnTo>
                <a:lnTo>
                  <a:pt x="3253" y="1148273"/>
                </a:lnTo>
                <a:lnTo>
                  <a:pt x="0" y="1196625"/>
                </a:lnTo>
                <a:lnTo>
                  <a:pt x="0" y="3101672"/>
                </a:lnTo>
                <a:lnTo>
                  <a:pt x="3253" y="3150023"/>
                </a:lnTo>
                <a:lnTo>
                  <a:pt x="12729" y="3196399"/>
                </a:lnTo>
                <a:lnTo>
                  <a:pt x="28003" y="3240372"/>
                </a:lnTo>
                <a:lnTo>
                  <a:pt x="48652" y="3281520"/>
                </a:lnTo>
                <a:lnTo>
                  <a:pt x="74250" y="3319417"/>
                </a:lnTo>
                <a:lnTo>
                  <a:pt x="104372" y="3353639"/>
                </a:lnTo>
                <a:lnTo>
                  <a:pt x="138594" y="3383760"/>
                </a:lnTo>
                <a:lnTo>
                  <a:pt x="176492" y="3409358"/>
                </a:lnTo>
                <a:lnTo>
                  <a:pt x="217641" y="3430006"/>
                </a:lnTo>
                <a:lnTo>
                  <a:pt x="261615" y="3445280"/>
                </a:lnTo>
                <a:lnTo>
                  <a:pt x="307992" y="3454756"/>
                </a:lnTo>
                <a:lnTo>
                  <a:pt x="356345" y="3458009"/>
                </a:lnTo>
                <a:lnTo>
                  <a:pt x="3497935" y="3458009"/>
                </a:lnTo>
                <a:lnTo>
                  <a:pt x="3546286" y="3454756"/>
                </a:lnTo>
                <a:lnTo>
                  <a:pt x="3592660" y="3445280"/>
                </a:lnTo>
                <a:lnTo>
                  <a:pt x="3636633" y="3430006"/>
                </a:lnTo>
                <a:lnTo>
                  <a:pt x="3677780" y="3409358"/>
                </a:lnTo>
                <a:lnTo>
                  <a:pt x="3715677" y="3383760"/>
                </a:lnTo>
                <a:lnTo>
                  <a:pt x="3749898" y="3353639"/>
                </a:lnTo>
                <a:lnTo>
                  <a:pt x="3780020" y="3319417"/>
                </a:lnTo>
                <a:lnTo>
                  <a:pt x="3805618" y="3281520"/>
                </a:lnTo>
                <a:lnTo>
                  <a:pt x="3826266" y="3240372"/>
                </a:lnTo>
                <a:lnTo>
                  <a:pt x="3841540" y="3196399"/>
                </a:lnTo>
                <a:lnTo>
                  <a:pt x="3851017" y="3150023"/>
                </a:lnTo>
                <a:lnTo>
                  <a:pt x="3854270" y="3101672"/>
                </a:lnTo>
                <a:lnTo>
                  <a:pt x="3854270" y="1196625"/>
                </a:lnTo>
                <a:lnTo>
                  <a:pt x="3851017" y="1148273"/>
                </a:lnTo>
                <a:lnTo>
                  <a:pt x="3841540" y="1101898"/>
                </a:lnTo>
                <a:lnTo>
                  <a:pt x="3826266" y="1057925"/>
                </a:lnTo>
                <a:lnTo>
                  <a:pt x="3805618" y="1016777"/>
                </a:lnTo>
                <a:lnTo>
                  <a:pt x="3780020" y="978880"/>
                </a:lnTo>
                <a:lnTo>
                  <a:pt x="3749898" y="944659"/>
                </a:lnTo>
                <a:lnTo>
                  <a:pt x="3715677" y="914537"/>
                </a:lnTo>
                <a:lnTo>
                  <a:pt x="3677780" y="888940"/>
                </a:lnTo>
                <a:lnTo>
                  <a:pt x="3636633" y="868292"/>
                </a:lnTo>
                <a:lnTo>
                  <a:pt x="3592660" y="853017"/>
                </a:lnTo>
                <a:lnTo>
                  <a:pt x="3546286" y="843541"/>
                </a:lnTo>
                <a:lnTo>
                  <a:pt x="3497935" y="840288"/>
                </a:lnTo>
                <a:close/>
              </a:path>
              <a:path w="3854450" h="3458209">
                <a:moveTo>
                  <a:pt x="939112" y="0"/>
                </a:moveTo>
                <a:lnTo>
                  <a:pt x="834403" y="840288"/>
                </a:lnTo>
                <a:lnTo>
                  <a:pt x="1043821" y="840288"/>
                </a:lnTo>
                <a:lnTo>
                  <a:pt x="939112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4363825" y="7599633"/>
            <a:ext cx="2560320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-9525" algn="ctr">
              <a:lnSpc>
                <a:spcPts val="4370"/>
              </a:lnSpc>
              <a:spcBef>
                <a:spcPts val="480"/>
              </a:spcBef>
            </a:pP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Gives new 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3850" b="1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9809" y="2958183"/>
            <a:ext cx="16290789" cy="7512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954633" y="943678"/>
            <a:ext cx="1619504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281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wages </a:t>
            </a:r>
            <a:r>
              <a:rPr sz="4100" spc="10" dirty="0">
                <a:latin typeface="Courier New"/>
                <a:cs typeface="Courier New"/>
              </a:rPr>
              <a:t>%&gt;%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add_predictions(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mod_h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6477772" y="2573378"/>
            <a:ext cx="2358390" cy="1298575"/>
          </a:xfrm>
          <a:custGeom>
            <a:avLst/>
            <a:gdLst/>
            <a:ahLst/>
            <a:cxnLst/>
            <a:rect l="l" t="t" r="r" b="b"/>
            <a:pathLst>
              <a:path w="2358390" h="1298575">
                <a:moveTo>
                  <a:pt x="2013013" y="189989"/>
                </a:moveTo>
                <a:lnTo>
                  <a:pt x="2059018" y="216765"/>
                </a:lnTo>
                <a:lnTo>
                  <a:pt x="2101737" y="244587"/>
                </a:lnTo>
                <a:lnTo>
                  <a:pt x="2141170" y="273378"/>
                </a:lnTo>
                <a:lnTo>
                  <a:pt x="2177317" y="303060"/>
                </a:lnTo>
                <a:lnTo>
                  <a:pt x="2210178" y="333556"/>
                </a:lnTo>
                <a:lnTo>
                  <a:pt x="2239753" y="364789"/>
                </a:lnTo>
                <a:lnTo>
                  <a:pt x="2266041" y="396680"/>
                </a:lnTo>
                <a:lnTo>
                  <a:pt x="2289044" y="429152"/>
                </a:lnTo>
                <a:lnTo>
                  <a:pt x="2308760" y="462128"/>
                </a:lnTo>
                <a:lnTo>
                  <a:pt x="2338335" y="529282"/>
                </a:lnTo>
                <a:lnTo>
                  <a:pt x="2354765" y="597521"/>
                </a:lnTo>
                <a:lnTo>
                  <a:pt x="2358051" y="631853"/>
                </a:lnTo>
                <a:lnTo>
                  <a:pt x="2358051" y="666225"/>
                </a:lnTo>
                <a:lnTo>
                  <a:pt x="2348193" y="734774"/>
                </a:lnTo>
                <a:lnTo>
                  <a:pt x="2325191" y="802547"/>
                </a:lnTo>
                <a:lnTo>
                  <a:pt x="2289044" y="868926"/>
                </a:lnTo>
                <a:lnTo>
                  <a:pt x="2266041" y="901398"/>
                </a:lnTo>
                <a:lnTo>
                  <a:pt x="2239753" y="933289"/>
                </a:lnTo>
                <a:lnTo>
                  <a:pt x="2210178" y="964522"/>
                </a:lnTo>
                <a:lnTo>
                  <a:pt x="2177317" y="995018"/>
                </a:lnTo>
                <a:lnTo>
                  <a:pt x="2141170" y="1024700"/>
                </a:lnTo>
                <a:lnTo>
                  <a:pt x="2101737" y="1053491"/>
                </a:lnTo>
                <a:lnTo>
                  <a:pt x="2059018" y="1081313"/>
                </a:lnTo>
                <a:lnTo>
                  <a:pt x="2013013" y="1108089"/>
                </a:lnTo>
                <a:lnTo>
                  <a:pt x="1972846" y="1129199"/>
                </a:lnTo>
                <a:lnTo>
                  <a:pt x="1931357" y="1149067"/>
                </a:lnTo>
                <a:lnTo>
                  <a:pt x="1888626" y="1167694"/>
                </a:lnTo>
                <a:lnTo>
                  <a:pt x="1844735" y="1185078"/>
                </a:lnTo>
                <a:lnTo>
                  <a:pt x="1799761" y="1201221"/>
                </a:lnTo>
                <a:lnTo>
                  <a:pt x="1753787" y="1216122"/>
                </a:lnTo>
                <a:lnTo>
                  <a:pt x="1706891" y="1229782"/>
                </a:lnTo>
                <a:lnTo>
                  <a:pt x="1659155" y="1242199"/>
                </a:lnTo>
                <a:lnTo>
                  <a:pt x="1610657" y="1253375"/>
                </a:lnTo>
                <a:lnTo>
                  <a:pt x="1561479" y="1263309"/>
                </a:lnTo>
                <a:lnTo>
                  <a:pt x="1511700" y="1272002"/>
                </a:lnTo>
                <a:lnTo>
                  <a:pt x="1461401" y="1279452"/>
                </a:lnTo>
                <a:lnTo>
                  <a:pt x="1410660" y="1285661"/>
                </a:lnTo>
                <a:lnTo>
                  <a:pt x="1359560" y="1290628"/>
                </a:lnTo>
                <a:lnTo>
                  <a:pt x="1308179" y="1294353"/>
                </a:lnTo>
                <a:lnTo>
                  <a:pt x="1256598" y="1296837"/>
                </a:lnTo>
                <a:lnTo>
                  <a:pt x="1204896" y="1298079"/>
                </a:lnTo>
                <a:lnTo>
                  <a:pt x="1153155" y="1298079"/>
                </a:lnTo>
                <a:lnTo>
                  <a:pt x="1101454" y="1296837"/>
                </a:lnTo>
                <a:lnTo>
                  <a:pt x="1049872" y="1294353"/>
                </a:lnTo>
                <a:lnTo>
                  <a:pt x="998491" y="1290628"/>
                </a:lnTo>
                <a:lnTo>
                  <a:pt x="947391" y="1285661"/>
                </a:lnTo>
                <a:lnTo>
                  <a:pt x="896651" y="1279452"/>
                </a:lnTo>
                <a:lnTo>
                  <a:pt x="846351" y="1272002"/>
                </a:lnTo>
                <a:lnTo>
                  <a:pt x="796572" y="1263309"/>
                </a:lnTo>
                <a:lnTo>
                  <a:pt x="747394" y="1253375"/>
                </a:lnTo>
                <a:lnTo>
                  <a:pt x="698896" y="1242199"/>
                </a:lnTo>
                <a:lnTo>
                  <a:pt x="651160" y="1229782"/>
                </a:lnTo>
                <a:lnTo>
                  <a:pt x="604264" y="1216122"/>
                </a:lnTo>
                <a:lnTo>
                  <a:pt x="558290" y="1201221"/>
                </a:lnTo>
                <a:lnTo>
                  <a:pt x="513317" y="1185078"/>
                </a:lnTo>
                <a:lnTo>
                  <a:pt x="469425" y="1167694"/>
                </a:lnTo>
                <a:lnTo>
                  <a:pt x="426694" y="1149067"/>
                </a:lnTo>
                <a:lnTo>
                  <a:pt x="385205" y="1129199"/>
                </a:lnTo>
                <a:lnTo>
                  <a:pt x="345038" y="1108089"/>
                </a:lnTo>
                <a:lnTo>
                  <a:pt x="299033" y="1081313"/>
                </a:lnTo>
                <a:lnTo>
                  <a:pt x="256314" y="1053491"/>
                </a:lnTo>
                <a:lnTo>
                  <a:pt x="216881" y="1024700"/>
                </a:lnTo>
                <a:lnTo>
                  <a:pt x="180734" y="995018"/>
                </a:lnTo>
                <a:lnTo>
                  <a:pt x="147873" y="964522"/>
                </a:lnTo>
                <a:lnTo>
                  <a:pt x="118298" y="933289"/>
                </a:lnTo>
                <a:lnTo>
                  <a:pt x="92010" y="901398"/>
                </a:lnTo>
                <a:lnTo>
                  <a:pt x="69007" y="868926"/>
                </a:lnTo>
                <a:lnTo>
                  <a:pt x="49291" y="835950"/>
                </a:lnTo>
                <a:lnTo>
                  <a:pt x="19716" y="768796"/>
                </a:lnTo>
                <a:lnTo>
                  <a:pt x="3286" y="700557"/>
                </a:lnTo>
                <a:lnTo>
                  <a:pt x="0" y="631853"/>
                </a:lnTo>
                <a:lnTo>
                  <a:pt x="3286" y="597521"/>
                </a:lnTo>
                <a:lnTo>
                  <a:pt x="19716" y="529282"/>
                </a:lnTo>
                <a:lnTo>
                  <a:pt x="49291" y="462128"/>
                </a:lnTo>
                <a:lnTo>
                  <a:pt x="69007" y="429152"/>
                </a:lnTo>
                <a:lnTo>
                  <a:pt x="92010" y="396680"/>
                </a:lnTo>
                <a:lnTo>
                  <a:pt x="118298" y="364789"/>
                </a:lnTo>
                <a:lnTo>
                  <a:pt x="147873" y="333556"/>
                </a:lnTo>
                <a:lnTo>
                  <a:pt x="180734" y="303060"/>
                </a:lnTo>
                <a:lnTo>
                  <a:pt x="216881" y="273378"/>
                </a:lnTo>
                <a:lnTo>
                  <a:pt x="256314" y="244587"/>
                </a:lnTo>
                <a:lnTo>
                  <a:pt x="299033" y="216765"/>
                </a:lnTo>
                <a:lnTo>
                  <a:pt x="345038" y="189989"/>
                </a:lnTo>
                <a:lnTo>
                  <a:pt x="385205" y="168879"/>
                </a:lnTo>
                <a:lnTo>
                  <a:pt x="426694" y="149011"/>
                </a:lnTo>
                <a:lnTo>
                  <a:pt x="469425" y="130384"/>
                </a:lnTo>
                <a:lnTo>
                  <a:pt x="513317" y="113000"/>
                </a:lnTo>
                <a:lnTo>
                  <a:pt x="558290" y="96857"/>
                </a:lnTo>
                <a:lnTo>
                  <a:pt x="604264" y="81956"/>
                </a:lnTo>
                <a:lnTo>
                  <a:pt x="651160" y="68296"/>
                </a:lnTo>
                <a:lnTo>
                  <a:pt x="698896" y="55879"/>
                </a:lnTo>
                <a:lnTo>
                  <a:pt x="747394" y="44703"/>
                </a:lnTo>
                <a:lnTo>
                  <a:pt x="796572" y="34769"/>
                </a:lnTo>
                <a:lnTo>
                  <a:pt x="846351" y="26076"/>
                </a:lnTo>
                <a:lnTo>
                  <a:pt x="896651" y="18626"/>
                </a:lnTo>
                <a:lnTo>
                  <a:pt x="947391" y="12417"/>
                </a:lnTo>
                <a:lnTo>
                  <a:pt x="998491" y="7450"/>
                </a:lnTo>
                <a:lnTo>
                  <a:pt x="1049872" y="3725"/>
                </a:lnTo>
                <a:lnTo>
                  <a:pt x="1101454" y="1241"/>
                </a:lnTo>
                <a:lnTo>
                  <a:pt x="1153155" y="0"/>
                </a:lnTo>
                <a:lnTo>
                  <a:pt x="1204896" y="0"/>
                </a:lnTo>
                <a:lnTo>
                  <a:pt x="1256598" y="1241"/>
                </a:lnTo>
                <a:lnTo>
                  <a:pt x="1308179" y="3725"/>
                </a:lnTo>
                <a:lnTo>
                  <a:pt x="1359560" y="7450"/>
                </a:lnTo>
                <a:lnTo>
                  <a:pt x="1410660" y="12417"/>
                </a:lnTo>
                <a:lnTo>
                  <a:pt x="1461401" y="18626"/>
                </a:lnTo>
                <a:lnTo>
                  <a:pt x="1511700" y="26076"/>
                </a:lnTo>
                <a:lnTo>
                  <a:pt x="1561479" y="34769"/>
                </a:lnTo>
                <a:lnTo>
                  <a:pt x="1610657" y="44703"/>
                </a:lnTo>
                <a:lnTo>
                  <a:pt x="1659155" y="55879"/>
                </a:lnTo>
                <a:lnTo>
                  <a:pt x="1706891" y="68296"/>
                </a:lnTo>
                <a:lnTo>
                  <a:pt x="1753787" y="81956"/>
                </a:lnTo>
                <a:lnTo>
                  <a:pt x="1799761" y="96857"/>
                </a:lnTo>
                <a:lnTo>
                  <a:pt x="1844735" y="113000"/>
                </a:lnTo>
                <a:lnTo>
                  <a:pt x="1888626" y="130384"/>
                </a:lnTo>
                <a:lnTo>
                  <a:pt x="1931357" y="149011"/>
                </a:lnTo>
                <a:lnTo>
                  <a:pt x="1972846" y="168879"/>
                </a:lnTo>
                <a:lnTo>
                  <a:pt x="2013013" y="189989"/>
                </a:lnTo>
                <a:close/>
              </a:path>
            </a:pathLst>
          </a:custGeom>
          <a:ln w="167534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636311" y="1809233"/>
            <a:ext cx="68262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add_</a:t>
            </a:r>
            <a:r>
              <a:rPr spc="15" dirty="0"/>
              <a:t>r</a:t>
            </a:r>
            <a:r>
              <a:rPr spc="135" dirty="0"/>
              <a:t>esiduals()</a:t>
            </a:r>
          </a:p>
        </p:txBody>
      </p:sp>
      <p:sp>
        <p:nvSpPr>
          <p:cNvPr id="45" name="object 45"/>
          <p:cNvSpPr/>
          <p:nvPr/>
        </p:nvSpPr>
        <p:spPr>
          <a:xfrm>
            <a:off x="3451526" y="5292175"/>
            <a:ext cx="13168630" cy="1282065"/>
          </a:xfrm>
          <a:custGeom>
            <a:avLst/>
            <a:gdLst/>
            <a:ahLst/>
            <a:cxnLst/>
            <a:rect l="l" t="t" r="r" b="b"/>
            <a:pathLst>
              <a:path w="13168630" h="1282065">
                <a:moveTo>
                  <a:pt x="0" y="0"/>
                </a:moveTo>
                <a:lnTo>
                  <a:pt x="13168449" y="0"/>
                </a:lnTo>
                <a:lnTo>
                  <a:pt x="13168449" y="1281667"/>
                </a:lnTo>
                <a:lnTo>
                  <a:pt x="0" y="128166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51526" y="5292175"/>
            <a:ext cx="13168630" cy="1282065"/>
          </a:xfrm>
          <a:custGeom>
            <a:avLst/>
            <a:gdLst/>
            <a:ahLst/>
            <a:cxnLst/>
            <a:rect l="l" t="t" r="r" b="b"/>
            <a:pathLst>
              <a:path w="13168630" h="1282065">
                <a:moveTo>
                  <a:pt x="0" y="0"/>
                </a:moveTo>
                <a:lnTo>
                  <a:pt x="13168447" y="0"/>
                </a:lnTo>
                <a:lnTo>
                  <a:pt x="13168447" y="1281666"/>
                </a:lnTo>
                <a:lnTo>
                  <a:pt x="0" y="12816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484575" y="3603943"/>
            <a:ext cx="13000990" cy="263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46785">
              <a:lnSpc>
                <a:spcPct val="105300"/>
              </a:lnSpc>
              <a:spcBef>
                <a:spcPts val="95"/>
              </a:spcBef>
            </a:pPr>
            <a:r>
              <a:rPr sz="4700" spc="60" dirty="0">
                <a:latin typeface="Calibri"/>
                <a:cs typeface="Calibri"/>
              </a:rPr>
              <a:t>Uses </a:t>
            </a:r>
            <a:r>
              <a:rPr sz="4700" spc="30" dirty="0">
                <a:latin typeface="Calibri"/>
                <a:cs typeface="Calibri"/>
              </a:rPr>
              <a:t>the </a:t>
            </a:r>
            <a:r>
              <a:rPr sz="4700" spc="70" dirty="0">
                <a:latin typeface="Calibri"/>
                <a:cs typeface="Calibri"/>
              </a:rPr>
              <a:t>values </a:t>
            </a:r>
            <a:r>
              <a:rPr sz="4700" spc="85" dirty="0">
                <a:latin typeface="Calibri"/>
                <a:cs typeface="Calibri"/>
              </a:rPr>
              <a:t>in </a:t>
            </a:r>
            <a:r>
              <a:rPr sz="4700" spc="114" dirty="0">
                <a:latin typeface="Calibri"/>
                <a:cs typeface="Calibri"/>
              </a:rPr>
              <a:t>a </a:t>
            </a:r>
            <a:r>
              <a:rPr sz="4700" spc="50" dirty="0">
                <a:latin typeface="Calibri"/>
                <a:cs typeface="Calibri"/>
              </a:rPr>
              <a:t>data </a:t>
            </a:r>
            <a:r>
              <a:rPr sz="4700" spc="10" dirty="0">
                <a:latin typeface="Calibri"/>
                <a:cs typeface="Calibri"/>
              </a:rPr>
              <a:t>frame </a:t>
            </a:r>
            <a:r>
              <a:rPr sz="4700" spc="5" dirty="0">
                <a:latin typeface="Calibri"/>
                <a:cs typeface="Calibri"/>
              </a:rPr>
              <a:t>to </a:t>
            </a:r>
            <a:r>
              <a:rPr sz="4700" dirty="0">
                <a:latin typeface="Calibri"/>
                <a:cs typeface="Calibri"/>
              </a:rPr>
              <a:t>generate </a:t>
            </a:r>
            <a:r>
              <a:rPr sz="4700" spc="114" dirty="0">
                <a:latin typeface="Calibri"/>
                <a:cs typeface="Calibri"/>
              </a:rPr>
              <a:t>a  </a:t>
            </a:r>
            <a:r>
              <a:rPr sz="4700" spc="75" dirty="0">
                <a:latin typeface="Calibri"/>
                <a:cs typeface="Calibri"/>
              </a:rPr>
              <a:t>residual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-20" dirty="0">
                <a:latin typeface="Calibri"/>
                <a:cs typeface="Calibri"/>
              </a:rPr>
              <a:t>for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70" dirty="0">
                <a:latin typeface="Calibri"/>
                <a:cs typeface="Calibri"/>
              </a:rPr>
              <a:t>each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65" dirty="0">
                <a:latin typeface="Calibri"/>
                <a:cs typeface="Calibri"/>
              </a:rPr>
              <a:t>case.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65" dirty="0">
                <a:latin typeface="Calibri"/>
                <a:cs typeface="Calibri"/>
              </a:rPr>
              <a:t>Overlaps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45" dirty="0">
                <a:latin typeface="Calibri"/>
                <a:cs typeface="Calibri"/>
              </a:rPr>
              <a:t>with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20" dirty="0">
                <a:latin typeface="Calibri"/>
                <a:cs typeface="Calibri"/>
              </a:rPr>
              <a:t>augment()*</a:t>
            </a:r>
            <a:endParaRPr sz="4700">
              <a:latin typeface="Calibri"/>
              <a:cs typeface="Calibri"/>
            </a:endParaRPr>
          </a:p>
          <a:p>
            <a:pPr marL="106680">
              <a:lnSpc>
                <a:spcPct val="100000"/>
              </a:lnSpc>
              <a:spcBef>
                <a:spcPts val="3784"/>
              </a:spcBef>
            </a:pPr>
            <a:r>
              <a:rPr sz="4100" spc="10" dirty="0">
                <a:latin typeface="Courier New"/>
                <a:cs typeface="Courier New"/>
              </a:rPr>
              <a:t>add_residuals(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data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solidFill>
                  <a:srgbClr val="00882B"/>
                </a:solidFill>
                <a:latin typeface="Courier New"/>
                <a:cs typeface="Courier New"/>
              </a:rPr>
              <a:t>model,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var =</a:t>
            </a:r>
            <a:r>
              <a:rPr sz="4100" spc="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"resid"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971334" y="6342379"/>
            <a:ext cx="7708265" cy="3450590"/>
          </a:xfrm>
          <a:custGeom>
            <a:avLst/>
            <a:gdLst/>
            <a:ahLst/>
            <a:cxnLst/>
            <a:rect l="l" t="t" r="r" b="b"/>
            <a:pathLst>
              <a:path w="7708265" h="3450590">
                <a:moveTo>
                  <a:pt x="3773445" y="832435"/>
                </a:moveTo>
                <a:lnTo>
                  <a:pt x="356337" y="832435"/>
                </a:lnTo>
                <a:lnTo>
                  <a:pt x="307986" y="835688"/>
                </a:lnTo>
                <a:lnTo>
                  <a:pt x="261611" y="845164"/>
                </a:lnTo>
                <a:lnTo>
                  <a:pt x="217637" y="860438"/>
                </a:lnTo>
                <a:lnTo>
                  <a:pt x="176489" y="881086"/>
                </a:lnTo>
                <a:lnTo>
                  <a:pt x="138592" y="906684"/>
                </a:lnTo>
                <a:lnTo>
                  <a:pt x="104371" y="936806"/>
                </a:lnTo>
                <a:lnTo>
                  <a:pt x="74249" y="971027"/>
                </a:lnTo>
                <a:lnTo>
                  <a:pt x="48651" y="1008924"/>
                </a:lnTo>
                <a:lnTo>
                  <a:pt x="28003" y="1050072"/>
                </a:lnTo>
                <a:lnTo>
                  <a:pt x="12729" y="1094045"/>
                </a:lnTo>
                <a:lnTo>
                  <a:pt x="3253" y="1140420"/>
                </a:lnTo>
                <a:lnTo>
                  <a:pt x="0" y="1188772"/>
                </a:lnTo>
                <a:lnTo>
                  <a:pt x="0" y="3093818"/>
                </a:lnTo>
                <a:lnTo>
                  <a:pt x="3253" y="3142170"/>
                </a:lnTo>
                <a:lnTo>
                  <a:pt x="12729" y="3188545"/>
                </a:lnTo>
                <a:lnTo>
                  <a:pt x="28003" y="3232519"/>
                </a:lnTo>
                <a:lnTo>
                  <a:pt x="48651" y="3273667"/>
                </a:lnTo>
                <a:lnTo>
                  <a:pt x="74249" y="3311564"/>
                </a:lnTo>
                <a:lnTo>
                  <a:pt x="104371" y="3345785"/>
                </a:lnTo>
                <a:lnTo>
                  <a:pt x="138592" y="3375907"/>
                </a:lnTo>
                <a:lnTo>
                  <a:pt x="176489" y="3401505"/>
                </a:lnTo>
                <a:lnTo>
                  <a:pt x="217637" y="3422153"/>
                </a:lnTo>
                <a:lnTo>
                  <a:pt x="261611" y="3437427"/>
                </a:lnTo>
                <a:lnTo>
                  <a:pt x="307986" y="3446903"/>
                </a:lnTo>
                <a:lnTo>
                  <a:pt x="356337" y="3450156"/>
                </a:lnTo>
                <a:lnTo>
                  <a:pt x="3773445" y="3450156"/>
                </a:lnTo>
                <a:lnTo>
                  <a:pt x="3821796" y="3446903"/>
                </a:lnTo>
                <a:lnTo>
                  <a:pt x="3868171" y="3437427"/>
                </a:lnTo>
                <a:lnTo>
                  <a:pt x="3912145" y="3422153"/>
                </a:lnTo>
                <a:lnTo>
                  <a:pt x="3953293" y="3401505"/>
                </a:lnTo>
                <a:lnTo>
                  <a:pt x="3991190" y="3375907"/>
                </a:lnTo>
                <a:lnTo>
                  <a:pt x="4025411" y="3345785"/>
                </a:lnTo>
                <a:lnTo>
                  <a:pt x="4055533" y="3311564"/>
                </a:lnTo>
                <a:lnTo>
                  <a:pt x="4081131" y="3273667"/>
                </a:lnTo>
                <a:lnTo>
                  <a:pt x="4101779" y="3232519"/>
                </a:lnTo>
                <a:lnTo>
                  <a:pt x="4117054" y="3188545"/>
                </a:lnTo>
                <a:lnTo>
                  <a:pt x="4126530" y="3142170"/>
                </a:lnTo>
                <a:lnTo>
                  <a:pt x="4129783" y="3093818"/>
                </a:lnTo>
                <a:lnTo>
                  <a:pt x="4129783" y="1191063"/>
                </a:lnTo>
                <a:lnTo>
                  <a:pt x="4735362" y="989498"/>
                </a:lnTo>
                <a:lnTo>
                  <a:pt x="4068921" y="989498"/>
                </a:lnTo>
                <a:lnTo>
                  <a:pt x="4038845" y="950954"/>
                </a:lnTo>
                <a:lnTo>
                  <a:pt x="4003854" y="916910"/>
                </a:lnTo>
                <a:lnTo>
                  <a:pt x="3964470" y="887888"/>
                </a:lnTo>
                <a:lnTo>
                  <a:pt x="3921215" y="864408"/>
                </a:lnTo>
                <a:lnTo>
                  <a:pt x="3874611" y="846993"/>
                </a:lnTo>
                <a:lnTo>
                  <a:pt x="3825180" y="836161"/>
                </a:lnTo>
                <a:lnTo>
                  <a:pt x="3773445" y="832435"/>
                </a:lnTo>
                <a:close/>
              </a:path>
              <a:path w="7708265" h="3450590">
                <a:moveTo>
                  <a:pt x="7708206" y="0"/>
                </a:moveTo>
                <a:lnTo>
                  <a:pt x="4068921" y="989498"/>
                </a:lnTo>
                <a:lnTo>
                  <a:pt x="4735362" y="989498"/>
                </a:lnTo>
                <a:lnTo>
                  <a:pt x="770820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316980" y="8154590"/>
            <a:ext cx="34328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Uses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850" b="1" spc="-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419063" y="6334526"/>
            <a:ext cx="3854450" cy="3458210"/>
          </a:xfrm>
          <a:custGeom>
            <a:avLst/>
            <a:gdLst/>
            <a:ahLst/>
            <a:cxnLst/>
            <a:rect l="l" t="t" r="r" b="b"/>
            <a:pathLst>
              <a:path w="3854450" h="3458209">
                <a:moveTo>
                  <a:pt x="3497924" y="840288"/>
                </a:moveTo>
                <a:lnTo>
                  <a:pt x="356336" y="840288"/>
                </a:lnTo>
                <a:lnTo>
                  <a:pt x="307985" y="843541"/>
                </a:lnTo>
                <a:lnTo>
                  <a:pt x="261610" y="853017"/>
                </a:lnTo>
                <a:lnTo>
                  <a:pt x="217636" y="868292"/>
                </a:lnTo>
                <a:lnTo>
                  <a:pt x="176489" y="888940"/>
                </a:lnTo>
                <a:lnTo>
                  <a:pt x="138592" y="914537"/>
                </a:lnTo>
                <a:lnTo>
                  <a:pt x="104370" y="944659"/>
                </a:lnTo>
                <a:lnTo>
                  <a:pt x="74248" y="978880"/>
                </a:lnTo>
                <a:lnTo>
                  <a:pt x="48651" y="1016777"/>
                </a:lnTo>
                <a:lnTo>
                  <a:pt x="28003" y="1057925"/>
                </a:lnTo>
                <a:lnTo>
                  <a:pt x="12729" y="1101898"/>
                </a:lnTo>
                <a:lnTo>
                  <a:pt x="3253" y="1148273"/>
                </a:lnTo>
                <a:lnTo>
                  <a:pt x="0" y="1196625"/>
                </a:lnTo>
                <a:lnTo>
                  <a:pt x="0" y="3101672"/>
                </a:lnTo>
                <a:lnTo>
                  <a:pt x="3253" y="3150023"/>
                </a:lnTo>
                <a:lnTo>
                  <a:pt x="12729" y="3196399"/>
                </a:lnTo>
                <a:lnTo>
                  <a:pt x="28003" y="3240372"/>
                </a:lnTo>
                <a:lnTo>
                  <a:pt x="48651" y="3281520"/>
                </a:lnTo>
                <a:lnTo>
                  <a:pt x="74248" y="3319417"/>
                </a:lnTo>
                <a:lnTo>
                  <a:pt x="104370" y="3353639"/>
                </a:lnTo>
                <a:lnTo>
                  <a:pt x="138592" y="3383760"/>
                </a:lnTo>
                <a:lnTo>
                  <a:pt x="176489" y="3409358"/>
                </a:lnTo>
                <a:lnTo>
                  <a:pt x="217636" y="3430006"/>
                </a:lnTo>
                <a:lnTo>
                  <a:pt x="261610" y="3445280"/>
                </a:lnTo>
                <a:lnTo>
                  <a:pt x="307985" y="3454756"/>
                </a:lnTo>
                <a:lnTo>
                  <a:pt x="356336" y="3458009"/>
                </a:lnTo>
                <a:lnTo>
                  <a:pt x="3497924" y="3458009"/>
                </a:lnTo>
                <a:lnTo>
                  <a:pt x="3546278" y="3454756"/>
                </a:lnTo>
                <a:lnTo>
                  <a:pt x="3592654" y="3445280"/>
                </a:lnTo>
                <a:lnTo>
                  <a:pt x="3636628" y="3430006"/>
                </a:lnTo>
                <a:lnTo>
                  <a:pt x="3677777" y="3409358"/>
                </a:lnTo>
                <a:lnTo>
                  <a:pt x="3715675" y="3383760"/>
                </a:lnTo>
                <a:lnTo>
                  <a:pt x="3749897" y="3353639"/>
                </a:lnTo>
                <a:lnTo>
                  <a:pt x="3780019" y="3319417"/>
                </a:lnTo>
                <a:lnTo>
                  <a:pt x="3805617" y="3281520"/>
                </a:lnTo>
                <a:lnTo>
                  <a:pt x="3826266" y="3240372"/>
                </a:lnTo>
                <a:lnTo>
                  <a:pt x="3841540" y="3196399"/>
                </a:lnTo>
                <a:lnTo>
                  <a:pt x="3851016" y="3150023"/>
                </a:lnTo>
                <a:lnTo>
                  <a:pt x="3854270" y="3101672"/>
                </a:lnTo>
                <a:lnTo>
                  <a:pt x="3854270" y="1196625"/>
                </a:lnTo>
                <a:lnTo>
                  <a:pt x="3851016" y="1148273"/>
                </a:lnTo>
                <a:lnTo>
                  <a:pt x="3841540" y="1101898"/>
                </a:lnTo>
                <a:lnTo>
                  <a:pt x="3826266" y="1057925"/>
                </a:lnTo>
                <a:lnTo>
                  <a:pt x="3805617" y="1016777"/>
                </a:lnTo>
                <a:lnTo>
                  <a:pt x="3780019" y="978880"/>
                </a:lnTo>
                <a:lnTo>
                  <a:pt x="3749897" y="944659"/>
                </a:lnTo>
                <a:lnTo>
                  <a:pt x="3715675" y="914537"/>
                </a:lnTo>
                <a:lnTo>
                  <a:pt x="3677777" y="888940"/>
                </a:lnTo>
                <a:lnTo>
                  <a:pt x="3636628" y="868292"/>
                </a:lnTo>
                <a:lnTo>
                  <a:pt x="3592654" y="853017"/>
                </a:lnTo>
                <a:lnTo>
                  <a:pt x="3546278" y="843541"/>
                </a:lnTo>
                <a:lnTo>
                  <a:pt x="3497924" y="840288"/>
                </a:lnTo>
                <a:close/>
              </a:path>
              <a:path w="3854450" h="3458209">
                <a:moveTo>
                  <a:pt x="939107" y="0"/>
                </a:moveTo>
                <a:lnTo>
                  <a:pt x="834398" y="840288"/>
                </a:lnTo>
                <a:lnTo>
                  <a:pt x="1043816" y="840288"/>
                </a:lnTo>
                <a:lnTo>
                  <a:pt x="939107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578630" y="7882347"/>
            <a:ext cx="3534410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53365" marR="5080" indent="-241300">
              <a:lnSpc>
                <a:spcPts val="4370"/>
              </a:lnSpc>
              <a:spcBef>
                <a:spcPts val="480"/>
              </a:spcBef>
            </a:pP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3850" b="1" spc="-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0" dirty="0">
                <a:solidFill>
                  <a:srgbClr val="FFFFFF"/>
                </a:solidFill>
                <a:latin typeface="Calibri"/>
                <a:cs typeface="Calibri"/>
              </a:rPr>
              <a:t>residuals 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850" b="1" spc="-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70856" y="6338453"/>
            <a:ext cx="3854450" cy="3458210"/>
          </a:xfrm>
          <a:custGeom>
            <a:avLst/>
            <a:gdLst/>
            <a:ahLst/>
            <a:cxnLst/>
            <a:rect l="l" t="t" r="r" b="b"/>
            <a:pathLst>
              <a:path w="3854450" h="3458209">
                <a:moveTo>
                  <a:pt x="3497924" y="840288"/>
                </a:moveTo>
                <a:lnTo>
                  <a:pt x="356334" y="840288"/>
                </a:lnTo>
                <a:lnTo>
                  <a:pt x="307983" y="843541"/>
                </a:lnTo>
                <a:lnTo>
                  <a:pt x="261609" y="853017"/>
                </a:lnTo>
                <a:lnTo>
                  <a:pt x="217636" y="868292"/>
                </a:lnTo>
                <a:lnTo>
                  <a:pt x="176489" y="888940"/>
                </a:lnTo>
                <a:lnTo>
                  <a:pt x="138592" y="914537"/>
                </a:lnTo>
                <a:lnTo>
                  <a:pt x="104371" y="944659"/>
                </a:lnTo>
                <a:lnTo>
                  <a:pt x="74249" y="978880"/>
                </a:lnTo>
                <a:lnTo>
                  <a:pt x="48651" y="1016777"/>
                </a:lnTo>
                <a:lnTo>
                  <a:pt x="28003" y="1057925"/>
                </a:lnTo>
                <a:lnTo>
                  <a:pt x="12729" y="1101898"/>
                </a:lnTo>
                <a:lnTo>
                  <a:pt x="3253" y="1148273"/>
                </a:lnTo>
                <a:lnTo>
                  <a:pt x="0" y="1196625"/>
                </a:lnTo>
                <a:lnTo>
                  <a:pt x="0" y="3101672"/>
                </a:lnTo>
                <a:lnTo>
                  <a:pt x="3253" y="3150023"/>
                </a:lnTo>
                <a:lnTo>
                  <a:pt x="12729" y="3196399"/>
                </a:lnTo>
                <a:lnTo>
                  <a:pt x="28003" y="3240372"/>
                </a:lnTo>
                <a:lnTo>
                  <a:pt x="48651" y="3281520"/>
                </a:lnTo>
                <a:lnTo>
                  <a:pt x="74249" y="3319417"/>
                </a:lnTo>
                <a:lnTo>
                  <a:pt x="104371" y="3353639"/>
                </a:lnTo>
                <a:lnTo>
                  <a:pt x="138592" y="3383760"/>
                </a:lnTo>
                <a:lnTo>
                  <a:pt x="176489" y="3409358"/>
                </a:lnTo>
                <a:lnTo>
                  <a:pt x="217636" y="3430006"/>
                </a:lnTo>
                <a:lnTo>
                  <a:pt x="261609" y="3445280"/>
                </a:lnTo>
                <a:lnTo>
                  <a:pt x="307983" y="3454756"/>
                </a:lnTo>
                <a:lnTo>
                  <a:pt x="356334" y="3458009"/>
                </a:lnTo>
                <a:lnTo>
                  <a:pt x="3497924" y="3458009"/>
                </a:lnTo>
                <a:lnTo>
                  <a:pt x="3546278" y="3454756"/>
                </a:lnTo>
                <a:lnTo>
                  <a:pt x="3592654" y="3445280"/>
                </a:lnTo>
                <a:lnTo>
                  <a:pt x="3636628" y="3430006"/>
                </a:lnTo>
                <a:lnTo>
                  <a:pt x="3677777" y="3409358"/>
                </a:lnTo>
                <a:lnTo>
                  <a:pt x="3715675" y="3383760"/>
                </a:lnTo>
                <a:lnTo>
                  <a:pt x="3749897" y="3353639"/>
                </a:lnTo>
                <a:lnTo>
                  <a:pt x="3780019" y="3319417"/>
                </a:lnTo>
                <a:lnTo>
                  <a:pt x="3805617" y="3281520"/>
                </a:lnTo>
                <a:lnTo>
                  <a:pt x="3826266" y="3240372"/>
                </a:lnTo>
                <a:lnTo>
                  <a:pt x="3841540" y="3196399"/>
                </a:lnTo>
                <a:lnTo>
                  <a:pt x="3851016" y="3150023"/>
                </a:lnTo>
                <a:lnTo>
                  <a:pt x="3854270" y="3101672"/>
                </a:lnTo>
                <a:lnTo>
                  <a:pt x="3854270" y="1196625"/>
                </a:lnTo>
                <a:lnTo>
                  <a:pt x="3851016" y="1148273"/>
                </a:lnTo>
                <a:lnTo>
                  <a:pt x="3841540" y="1101898"/>
                </a:lnTo>
                <a:lnTo>
                  <a:pt x="3826266" y="1057925"/>
                </a:lnTo>
                <a:lnTo>
                  <a:pt x="3805617" y="1016777"/>
                </a:lnTo>
                <a:lnTo>
                  <a:pt x="3780019" y="978880"/>
                </a:lnTo>
                <a:lnTo>
                  <a:pt x="3749897" y="944659"/>
                </a:lnTo>
                <a:lnTo>
                  <a:pt x="3715675" y="914537"/>
                </a:lnTo>
                <a:lnTo>
                  <a:pt x="3677777" y="888940"/>
                </a:lnTo>
                <a:lnTo>
                  <a:pt x="3636628" y="868292"/>
                </a:lnTo>
                <a:lnTo>
                  <a:pt x="3592654" y="853017"/>
                </a:lnTo>
                <a:lnTo>
                  <a:pt x="3546278" y="843541"/>
                </a:lnTo>
                <a:lnTo>
                  <a:pt x="3497924" y="840288"/>
                </a:lnTo>
                <a:close/>
              </a:path>
              <a:path w="3854450" h="3458209">
                <a:moveTo>
                  <a:pt x="939102" y="0"/>
                </a:moveTo>
                <a:lnTo>
                  <a:pt x="834393" y="840288"/>
                </a:lnTo>
                <a:lnTo>
                  <a:pt x="1043811" y="840288"/>
                </a:lnTo>
                <a:lnTo>
                  <a:pt x="939102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4122995" y="7599633"/>
            <a:ext cx="2560320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-9525" algn="ctr">
              <a:lnSpc>
                <a:spcPts val="4370"/>
              </a:lnSpc>
              <a:spcBef>
                <a:spcPts val="480"/>
              </a:spcBef>
            </a:pP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Gives new 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3850" b="1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202" y="2865636"/>
            <a:ext cx="18654621" cy="765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954633" y="943678"/>
            <a:ext cx="1619504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281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wages </a:t>
            </a:r>
            <a:r>
              <a:rPr sz="4100" spc="10" dirty="0">
                <a:latin typeface="Courier New"/>
                <a:cs typeface="Courier New"/>
              </a:rPr>
              <a:t>%&gt;%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add_residuals(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mod_h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7562137" y="2486629"/>
            <a:ext cx="2358390" cy="1298575"/>
          </a:xfrm>
          <a:custGeom>
            <a:avLst/>
            <a:gdLst/>
            <a:ahLst/>
            <a:cxnLst/>
            <a:rect l="l" t="t" r="r" b="b"/>
            <a:pathLst>
              <a:path w="2358390" h="1298575">
                <a:moveTo>
                  <a:pt x="2013013" y="189989"/>
                </a:moveTo>
                <a:lnTo>
                  <a:pt x="2059018" y="216765"/>
                </a:lnTo>
                <a:lnTo>
                  <a:pt x="2101737" y="244587"/>
                </a:lnTo>
                <a:lnTo>
                  <a:pt x="2141170" y="273378"/>
                </a:lnTo>
                <a:lnTo>
                  <a:pt x="2177317" y="303060"/>
                </a:lnTo>
                <a:lnTo>
                  <a:pt x="2210178" y="333556"/>
                </a:lnTo>
                <a:lnTo>
                  <a:pt x="2239753" y="364789"/>
                </a:lnTo>
                <a:lnTo>
                  <a:pt x="2266041" y="396680"/>
                </a:lnTo>
                <a:lnTo>
                  <a:pt x="2289044" y="429152"/>
                </a:lnTo>
                <a:lnTo>
                  <a:pt x="2308760" y="462128"/>
                </a:lnTo>
                <a:lnTo>
                  <a:pt x="2338335" y="529282"/>
                </a:lnTo>
                <a:lnTo>
                  <a:pt x="2354765" y="597521"/>
                </a:lnTo>
                <a:lnTo>
                  <a:pt x="2358051" y="631853"/>
                </a:lnTo>
                <a:lnTo>
                  <a:pt x="2358051" y="666225"/>
                </a:lnTo>
                <a:lnTo>
                  <a:pt x="2348193" y="734774"/>
                </a:lnTo>
                <a:lnTo>
                  <a:pt x="2325191" y="802547"/>
                </a:lnTo>
                <a:lnTo>
                  <a:pt x="2289044" y="868926"/>
                </a:lnTo>
                <a:lnTo>
                  <a:pt x="2266041" y="901398"/>
                </a:lnTo>
                <a:lnTo>
                  <a:pt x="2239753" y="933289"/>
                </a:lnTo>
                <a:lnTo>
                  <a:pt x="2210178" y="964522"/>
                </a:lnTo>
                <a:lnTo>
                  <a:pt x="2177317" y="995018"/>
                </a:lnTo>
                <a:lnTo>
                  <a:pt x="2141170" y="1024700"/>
                </a:lnTo>
                <a:lnTo>
                  <a:pt x="2101737" y="1053491"/>
                </a:lnTo>
                <a:lnTo>
                  <a:pt x="2059018" y="1081313"/>
                </a:lnTo>
                <a:lnTo>
                  <a:pt x="2013013" y="1108089"/>
                </a:lnTo>
                <a:lnTo>
                  <a:pt x="1972846" y="1129199"/>
                </a:lnTo>
                <a:lnTo>
                  <a:pt x="1931357" y="1149067"/>
                </a:lnTo>
                <a:lnTo>
                  <a:pt x="1888626" y="1167694"/>
                </a:lnTo>
                <a:lnTo>
                  <a:pt x="1844735" y="1185078"/>
                </a:lnTo>
                <a:lnTo>
                  <a:pt x="1799761" y="1201221"/>
                </a:lnTo>
                <a:lnTo>
                  <a:pt x="1753787" y="1216122"/>
                </a:lnTo>
                <a:lnTo>
                  <a:pt x="1706891" y="1229782"/>
                </a:lnTo>
                <a:lnTo>
                  <a:pt x="1659155" y="1242199"/>
                </a:lnTo>
                <a:lnTo>
                  <a:pt x="1610657" y="1253375"/>
                </a:lnTo>
                <a:lnTo>
                  <a:pt x="1561479" y="1263309"/>
                </a:lnTo>
                <a:lnTo>
                  <a:pt x="1511700" y="1272002"/>
                </a:lnTo>
                <a:lnTo>
                  <a:pt x="1461401" y="1279452"/>
                </a:lnTo>
                <a:lnTo>
                  <a:pt x="1410660" y="1285661"/>
                </a:lnTo>
                <a:lnTo>
                  <a:pt x="1359560" y="1290628"/>
                </a:lnTo>
                <a:lnTo>
                  <a:pt x="1308179" y="1294353"/>
                </a:lnTo>
                <a:lnTo>
                  <a:pt x="1256598" y="1296837"/>
                </a:lnTo>
                <a:lnTo>
                  <a:pt x="1204896" y="1298079"/>
                </a:lnTo>
                <a:lnTo>
                  <a:pt x="1153155" y="1298079"/>
                </a:lnTo>
                <a:lnTo>
                  <a:pt x="1101454" y="1296837"/>
                </a:lnTo>
                <a:lnTo>
                  <a:pt x="1049872" y="1294353"/>
                </a:lnTo>
                <a:lnTo>
                  <a:pt x="998491" y="1290628"/>
                </a:lnTo>
                <a:lnTo>
                  <a:pt x="947391" y="1285661"/>
                </a:lnTo>
                <a:lnTo>
                  <a:pt x="896651" y="1279452"/>
                </a:lnTo>
                <a:lnTo>
                  <a:pt x="846351" y="1272002"/>
                </a:lnTo>
                <a:lnTo>
                  <a:pt x="796572" y="1263309"/>
                </a:lnTo>
                <a:lnTo>
                  <a:pt x="747394" y="1253375"/>
                </a:lnTo>
                <a:lnTo>
                  <a:pt x="698896" y="1242199"/>
                </a:lnTo>
                <a:lnTo>
                  <a:pt x="651160" y="1229782"/>
                </a:lnTo>
                <a:lnTo>
                  <a:pt x="604264" y="1216122"/>
                </a:lnTo>
                <a:lnTo>
                  <a:pt x="558290" y="1201221"/>
                </a:lnTo>
                <a:lnTo>
                  <a:pt x="513317" y="1185078"/>
                </a:lnTo>
                <a:lnTo>
                  <a:pt x="469425" y="1167694"/>
                </a:lnTo>
                <a:lnTo>
                  <a:pt x="426694" y="1149067"/>
                </a:lnTo>
                <a:lnTo>
                  <a:pt x="385205" y="1129199"/>
                </a:lnTo>
                <a:lnTo>
                  <a:pt x="345038" y="1108089"/>
                </a:lnTo>
                <a:lnTo>
                  <a:pt x="299033" y="1081313"/>
                </a:lnTo>
                <a:lnTo>
                  <a:pt x="256314" y="1053491"/>
                </a:lnTo>
                <a:lnTo>
                  <a:pt x="216881" y="1024700"/>
                </a:lnTo>
                <a:lnTo>
                  <a:pt x="180734" y="995018"/>
                </a:lnTo>
                <a:lnTo>
                  <a:pt x="147873" y="964522"/>
                </a:lnTo>
                <a:lnTo>
                  <a:pt x="118298" y="933289"/>
                </a:lnTo>
                <a:lnTo>
                  <a:pt x="92010" y="901398"/>
                </a:lnTo>
                <a:lnTo>
                  <a:pt x="69007" y="868926"/>
                </a:lnTo>
                <a:lnTo>
                  <a:pt x="49291" y="835950"/>
                </a:lnTo>
                <a:lnTo>
                  <a:pt x="19716" y="768796"/>
                </a:lnTo>
                <a:lnTo>
                  <a:pt x="3286" y="700557"/>
                </a:lnTo>
                <a:lnTo>
                  <a:pt x="0" y="631853"/>
                </a:lnTo>
                <a:lnTo>
                  <a:pt x="3286" y="597521"/>
                </a:lnTo>
                <a:lnTo>
                  <a:pt x="19716" y="529282"/>
                </a:lnTo>
                <a:lnTo>
                  <a:pt x="49291" y="462128"/>
                </a:lnTo>
                <a:lnTo>
                  <a:pt x="69007" y="429152"/>
                </a:lnTo>
                <a:lnTo>
                  <a:pt x="92010" y="396680"/>
                </a:lnTo>
                <a:lnTo>
                  <a:pt x="118298" y="364789"/>
                </a:lnTo>
                <a:lnTo>
                  <a:pt x="147873" y="333556"/>
                </a:lnTo>
                <a:lnTo>
                  <a:pt x="180734" y="303060"/>
                </a:lnTo>
                <a:lnTo>
                  <a:pt x="216881" y="273378"/>
                </a:lnTo>
                <a:lnTo>
                  <a:pt x="256314" y="244587"/>
                </a:lnTo>
                <a:lnTo>
                  <a:pt x="299033" y="216765"/>
                </a:lnTo>
                <a:lnTo>
                  <a:pt x="345038" y="189989"/>
                </a:lnTo>
                <a:lnTo>
                  <a:pt x="385205" y="168879"/>
                </a:lnTo>
                <a:lnTo>
                  <a:pt x="426694" y="149011"/>
                </a:lnTo>
                <a:lnTo>
                  <a:pt x="469425" y="130384"/>
                </a:lnTo>
                <a:lnTo>
                  <a:pt x="513317" y="113000"/>
                </a:lnTo>
                <a:lnTo>
                  <a:pt x="558290" y="96857"/>
                </a:lnTo>
                <a:lnTo>
                  <a:pt x="604264" y="81956"/>
                </a:lnTo>
                <a:lnTo>
                  <a:pt x="651160" y="68296"/>
                </a:lnTo>
                <a:lnTo>
                  <a:pt x="698896" y="55879"/>
                </a:lnTo>
                <a:lnTo>
                  <a:pt x="747394" y="44703"/>
                </a:lnTo>
                <a:lnTo>
                  <a:pt x="796572" y="34769"/>
                </a:lnTo>
                <a:lnTo>
                  <a:pt x="846351" y="26076"/>
                </a:lnTo>
                <a:lnTo>
                  <a:pt x="896651" y="18626"/>
                </a:lnTo>
                <a:lnTo>
                  <a:pt x="947391" y="12417"/>
                </a:lnTo>
                <a:lnTo>
                  <a:pt x="998491" y="7450"/>
                </a:lnTo>
                <a:lnTo>
                  <a:pt x="1049872" y="3725"/>
                </a:lnTo>
                <a:lnTo>
                  <a:pt x="1101454" y="1241"/>
                </a:lnTo>
                <a:lnTo>
                  <a:pt x="1153155" y="0"/>
                </a:lnTo>
                <a:lnTo>
                  <a:pt x="1204896" y="0"/>
                </a:lnTo>
                <a:lnTo>
                  <a:pt x="1256598" y="1241"/>
                </a:lnTo>
                <a:lnTo>
                  <a:pt x="1308179" y="3725"/>
                </a:lnTo>
                <a:lnTo>
                  <a:pt x="1359560" y="7450"/>
                </a:lnTo>
                <a:lnTo>
                  <a:pt x="1410660" y="12417"/>
                </a:lnTo>
                <a:lnTo>
                  <a:pt x="1461401" y="18626"/>
                </a:lnTo>
                <a:lnTo>
                  <a:pt x="1511700" y="26076"/>
                </a:lnTo>
                <a:lnTo>
                  <a:pt x="1561479" y="34769"/>
                </a:lnTo>
                <a:lnTo>
                  <a:pt x="1610657" y="44703"/>
                </a:lnTo>
                <a:lnTo>
                  <a:pt x="1659155" y="55879"/>
                </a:lnTo>
                <a:lnTo>
                  <a:pt x="1706891" y="68296"/>
                </a:lnTo>
                <a:lnTo>
                  <a:pt x="1753787" y="81956"/>
                </a:lnTo>
                <a:lnTo>
                  <a:pt x="1799761" y="96857"/>
                </a:lnTo>
                <a:lnTo>
                  <a:pt x="1844735" y="113000"/>
                </a:lnTo>
                <a:lnTo>
                  <a:pt x="1888626" y="130384"/>
                </a:lnTo>
                <a:lnTo>
                  <a:pt x="1931357" y="149011"/>
                </a:lnTo>
                <a:lnTo>
                  <a:pt x="1972846" y="168879"/>
                </a:lnTo>
                <a:lnTo>
                  <a:pt x="2013013" y="189989"/>
                </a:lnTo>
                <a:close/>
              </a:path>
            </a:pathLst>
          </a:custGeom>
          <a:ln w="167534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78691" y="500373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6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4798" y="2008180"/>
            <a:ext cx="13780769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120" dirty="0">
                <a:solidFill>
                  <a:srgbClr val="005493"/>
                </a:solidFill>
                <a:latin typeface="Calibri"/>
                <a:cs typeface="Calibri"/>
              </a:rPr>
              <a:t>add_predictions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20" dirty="0">
                <a:solidFill>
                  <a:srgbClr val="005493"/>
                </a:solidFill>
                <a:latin typeface="Calibri"/>
                <a:cs typeface="Calibri"/>
              </a:rPr>
              <a:t>make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5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below.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37923" y="10501460"/>
            <a:ext cx="624840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49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0316" y="3050868"/>
            <a:ext cx="11763788" cy="8105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8916" y="554888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5"/>
                </a:lnTo>
                <a:lnTo>
                  <a:pt x="32379" y="32380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0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80"/>
                </a:lnTo>
                <a:lnTo>
                  <a:pt x="152150" y="8095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2949" y="5218352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6161" y="438665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08916" y="422227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0" y="221101"/>
                </a:lnTo>
                <a:lnTo>
                  <a:pt x="152150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8823" y="499612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68728" y="576998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691" y="532777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7421" y="667356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1202" y="504034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0101" y="543486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0" y="221101"/>
                </a:lnTo>
                <a:lnTo>
                  <a:pt x="152150" y="213006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5329" y="623429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30433" y="727460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0921" y="842761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80828" y="8047332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0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1743" y="810301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91379" y="6614934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0"/>
                </a:lnTo>
                <a:lnTo>
                  <a:pt x="32380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00921" y="6726384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0"/>
                </a:lnTo>
                <a:lnTo>
                  <a:pt x="32380" y="188721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1"/>
                </a:lnTo>
                <a:lnTo>
                  <a:pt x="213007" y="152150"/>
                </a:lnTo>
                <a:lnTo>
                  <a:pt x="221102" y="110550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38624" y="885597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0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8728" y="731769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34629" y="787045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54685" y="7398137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08916" y="554888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5"/>
                </a:lnTo>
                <a:lnTo>
                  <a:pt x="32379" y="32380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0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80"/>
                </a:lnTo>
                <a:lnTo>
                  <a:pt x="152150" y="8095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12949" y="5218352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56161" y="438665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08916" y="422227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0" y="221101"/>
                </a:lnTo>
                <a:lnTo>
                  <a:pt x="152150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88823" y="499612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68728" y="576998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95691" y="532777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97421" y="667356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61202" y="504034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40101" y="543486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0" y="221101"/>
                </a:lnTo>
                <a:lnTo>
                  <a:pt x="152150" y="213006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85329" y="623429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0433" y="727460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00921" y="842761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80828" y="8047332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0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61743" y="810301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91379" y="6614934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0"/>
                </a:lnTo>
                <a:lnTo>
                  <a:pt x="32380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00921" y="6726384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0"/>
                </a:lnTo>
                <a:lnTo>
                  <a:pt x="32380" y="188721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1"/>
                </a:lnTo>
                <a:lnTo>
                  <a:pt x="213007" y="152150"/>
                </a:lnTo>
                <a:lnTo>
                  <a:pt x="221102" y="110550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38624" y="885597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0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68728" y="731769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34629" y="787045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54685" y="7398137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02235" y="4167111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1492" y="441473"/>
            <a:ext cx="18861405" cy="42214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320"/>
              </a:spcBef>
            </a:pPr>
            <a:r>
              <a:rPr sz="3950" dirty="0">
                <a:latin typeface="Courier New"/>
                <a:cs typeface="Courier New"/>
              </a:rPr>
              <a:t>wages</a:t>
            </a:r>
            <a:r>
              <a:rPr sz="3950" spc="-5" dirty="0">
                <a:latin typeface="Courier New"/>
                <a:cs typeface="Courier New"/>
              </a:rPr>
              <a:t> %&gt;%</a:t>
            </a:r>
            <a:endParaRPr sz="3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775"/>
              </a:spcBef>
            </a:pPr>
            <a:r>
              <a:rPr sz="3950" spc="-5" dirty="0">
                <a:latin typeface="Courier New"/>
                <a:cs typeface="Courier New"/>
              </a:rPr>
              <a:t>add_predictions(mod_ehs)</a:t>
            </a:r>
            <a:r>
              <a:rPr sz="395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%&gt;%</a:t>
            </a:r>
            <a:endParaRPr sz="3950">
              <a:latin typeface="Courier New"/>
              <a:cs typeface="Courier New"/>
            </a:endParaRPr>
          </a:p>
          <a:p>
            <a:pPr marL="1369695" marR="594995" indent="-603250">
              <a:lnSpc>
                <a:spcPts val="6430"/>
              </a:lnSpc>
              <a:spcBef>
                <a:spcPts val="500"/>
              </a:spcBef>
            </a:pPr>
            <a:r>
              <a:rPr sz="3950" spc="-5" dirty="0">
                <a:latin typeface="Courier New"/>
                <a:cs typeface="Courier New"/>
              </a:rPr>
              <a:t>ggplot(mapping </a:t>
            </a:r>
            <a:r>
              <a:rPr sz="3950" dirty="0">
                <a:latin typeface="Courier New"/>
                <a:cs typeface="Courier New"/>
              </a:rPr>
              <a:t>= aes(x = height, y = pred, color = sex)) +  geom_line()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1369695">
              <a:lnSpc>
                <a:spcPct val="100000"/>
              </a:lnSpc>
              <a:spcBef>
                <a:spcPts val="1275"/>
              </a:spcBef>
            </a:pPr>
            <a:r>
              <a:rPr sz="3950" spc="-5" dirty="0">
                <a:latin typeface="Courier New"/>
                <a:cs typeface="Courier New"/>
              </a:rPr>
              <a:t>facet_wrap(~</a:t>
            </a:r>
            <a:r>
              <a:rPr sz="3950" dirty="0">
                <a:latin typeface="Courier New"/>
                <a:cs typeface="Courier New"/>
              </a:rPr>
              <a:t> education)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83941" y="5189323"/>
            <a:ext cx="8207994" cy="5876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6498" y="407799"/>
            <a:ext cx="14693639" cy="10519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5987117" y="1809233"/>
            <a:ext cx="81229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spread_residuals()</a:t>
            </a:r>
          </a:p>
        </p:txBody>
      </p:sp>
      <p:sp>
        <p:nvSpPr>
          <p:cNvPr id="45" name="object 45"/>
          <p:cNvSpPr/>
          <p:nvPr/>
        </p:nvSpPr>
        <p:spPr>
          <a:xfrm>
            <a:off x="3968624" y="5292175"/>
            <a:ext cx="12195175" cy="1282065"/>
          </a:xfrm>
          <a:custGeom>
            <a:avLst/>
            <a:gdLst/>
            <a:ahLst/>
            <a:cxnLst/>
            <a:rect l="l" t="t" r="r" b="b"/>
            <a:pathLst>
              <a:path w="12195175" h="1282065">
                <a:moveTo>
                  <a:pt x="0" y="0"/>
                </a:moveTo>
                <a:lnTo>
                  <a:pt x="12195061" y="0"/>
                </a:lnTo>
                <a:lnTo>
                  <a:pt x="12195061" y="1281667"/>
                </a:lnTo>
                <a:lnTo>
                  <a:pt x="0" y="128166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68624" y="5292175"/>
            <a:ext cx="12195175" cy="1282065"/>
          </a:xfrm>
          <a:custGeom>
            <a:avLst/>
            <a:gdLst/>
            <a:ahLst/>
            <a:cxnLst/>
            <a:rect l="l" t="t" r="r" b="b"/>
            <a:pathLst>
              <a:path w="12195175" h="1282065">
                <a:moveTo>
                  <a:pt x="0" y="0"/>
                </a:moveTo>
                <a:lnTo>
                  <a:pt x="12195063" y="0"/>
                </a:lnTo>
                <a:lnTo>
                  <a:pt x="12195063" y="1281666"/>
                </a:lnTo>
                <a:lnTo>
                  <a:pt x="0" y="12816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997649" y="3603943"/>
            <a:ext cx="11981815" cy="263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95"/>
              </a:spcBef>
            </a:pPr>
            <a:r>
              <a:rPr sz="4700" spc="60" dirty="0">
                <a:latin typeface="Calibri"/>
                <a:cs typeface="Calibri"/>
              </a:rPr>
              <a:t>Adds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0" dirty="0">
                <a:latin typeface="Calibri"/>
                <a:cs typeface="Calibri"/>
              </a:rPr>
              <a:t>residuals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-20" dirty="0">
                <a:latin typeface="Calibri"/>
                <a:cs typeface="Calibri"/>
              </a:rPr>
              <a:t>for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5" dirty="0">
                <a:latin typeface="Calibri"/>
                <a:cs typeface="Calibri"/>
              </a:rPr>
              <a:t>multiple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0" dirty="0">
                <a:latin typeface="Calibri"/>
                <a:cs typeface="Calibri"/>
              </a:rPr>
              <a:t>models,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70" dirty="0">
                <a:latin typeface="Calibri"/>
                <a:cs typeface="Calibri"/>
              </a:rPr>
              <a:t>each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5" dirty="0">
                <a:latin typeface="Calibri"/>
                <a:cs typeface="Calibri"/>
              </a:rPr>
              <a:t>in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30" dirty="0">
                <a:latin typeface="Calibri"/>
                <a:cs typeface="Calibri"/>
              </a:rPr>
              <a:t>their  </a:t>
            </a:r>
            <a:r>
              <a:rPr sz="4700" spc="55" dirty="0">
                <a:latin typeface="Calibri"/>
                <a:cs typeface="Calibri"/>
              </a:rPr>
              <a:t>own</a:t>
            </a:r>
            <a:r>
              <a:rPr sz="4700" spc="-130" dirty="0">
                <a:latin typeface="Calibri"/>
                <a:cs typeface="Calibri"/>
              </a:rPr>
              <a:t> </a:t>
            </a:r>
            <a:r>
              <a:rPr sz="4700" spc="75" dirty="0">
                <a:latin typeface="Calibri"/>
                <a:cs typeface="Calibri"/>
              </a:rPr>
              <a:t>column.</a:t>
            </a:r>
            <a:endParaRPr sz="4700">
              <a:latin typeface="Calibri"/>
              <a:cs typeface="Calibri"/>
            </a:endParaRPr>
          </a:p>
          <a:p>
            <a:pPr marL="1656080">
              <a:lnSpc>
                <a:spcPct val="100000"/>
              </a:lnSpc>
              <a:spcBef>
                <a:spcPts val="3784"/>
              </a:spcBef>
            </a:pPr>
            <a:r>
              <a:rPr sz="4100" spc="10" dirty="0">
                <a:latin typeface="Courier New"/>
                <a:cs typeface="Courier New"/>
              </a:rPr>
              <a:t>spread_residuals(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data</a:t>
            </a:r>
            <a:r>
              <a:rPr sz="4100" spc="10" dirty="0">
                <a:latin typeface="Courier New"/>
                <a:cs typeface="Courier New"/>
              </a:rPr>
              <a:t>,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…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488433" y="6342379"/>
            <a:ext cx="7708265" cy="3450590"/>
          </a:xfrm>
          <a:custGeom>
            <a:avLst/>
            <a:gdLst/>
            <a:ahLst/>
            <a:cxnLst/>
            <a:rect l="l" t="t" r="r" b="b"/>
            <a:pathLst>
              <a:path w="7708265" h="3450590">
                <a:moveTo>
                  <a:pt x="3773445" y="832435"/>
                </a:moveTo>
                <a:lnTo>
                  <a:pt x="356336" y="832435"/>
                </a:lnTo>
                <a:lnTo>
                  <a:pt x="307985" y="835688"/>
                </a:lnTo>
                <a:lnTo>
                  <a:pt x="261610" y="845164"/>
                </a:lnTo>
                <a:lnTo>
                  <a:pt x="217636" y="860438"/>
                </a:lnTo>
                <a:lnTo>
                  <a:pt x="176489" y="881086"/>
                </a:lnTo>
                <a:lnTo>
                  <a:pt x="138592" y="906684"/>
                </a:lnTo>
                <a:lnTo>
                  <a:pt x="104370" y="936806"/>
                </a:lnTo>
                <a:lnTo>
                  <a:pt x="74248" y="971027"/>
                </a:lnTo>
                <a:lnTo>
                  <a:pt x="48651" y="1008924"/>
                </a:lnTo>
                <a:lnTo>
                  <a:pt x="28003" y="1050072"/>
                </a:lnTo>
                <a:lnTo>
                  <a:pt x="12729" y="1094045"/>
                </a:lnTo>
                <a:lnTo>
                  <a:pt x="3253" y="1140420"/>
                </a:lnTo>
                <a:lnTo>
                  <a:pt x="0" y="1188772"/>
                </a:lnTo>
                <a:lnTo>
                  <a:pt x="0" y="3093818"/>
                </a:lnTo>
                <a:lnTo>
                  <a:pt x="3253" y="3142170"/>
                </a:lnTo>
                <a:lnTo>
                  <a:pt x="12729" y="3188545"/>
                </a:lnTo>
                <a:lnTo>
                  <a:pt x="28003" y="3232519"/>
                </a:lnTo>
                <a:lnTo>
                  <a:pt x="48651" y="3273667"/>
                </a:lnTo>
                <a:lnTo>
                  <a:pt x="74248" y="3311564"/>
                </a:lnTo>
                <a:lnTo>
                  <a:pt x="104370" y="3345785"/>
                </a:lnTo>
                <a:lnTo>
                  <a:pt x="138592" y="3375907"/>
                </a:lnTo>
                <a:lnTo>
                  <a:pt x="176489" y="3401505"/>
                </a:lnTo>
                <a:lnTo>
                  <a:pt x="217636" y="3422153"/>
                </a:lnTo>
                <a:lnTo>
                  <a:pt x="261610" y="3437427"/>
                </a:lnTo>
                <a:lnTo>
                  <a:pt x="307985" y="3446903"/>
                </a:lnTo>
                <a:lnTo>
                  <a:pt x="356336" y="3450156"/>
                </a:lnTo>
                <a:lnTo>
                  <a:pt x="3773445" y="3450156"/>
                </a:lnTo>
                <a:lnTo>
                  <a:pt x="3821796" y="3446903"/>
                </a:lnTo>
                <a:lnTo>
                  <a:pt x="3868171" y="3437427"/>
                </a:lnTo>
                <a:lnTo>
                  <a:pt x="3912145" y="3422153"/>
                </a:lnTo>
                <a:lnTo>
                  <a:pt x="3953292" y="3401505"/>
                </a:lnTo>
                <a:lnTo>
                  <a:pt x="3991189" y="3375907"/>
                </a:lnTo>
                <a:lnTo>
                  <a:pt x="4025411" y="3345785"/>
                </a:lnTo>
                <a:lnTo>
                  <a:pt x="4055533" y="3311564"/>
                </a:lnTo>
                <a:lnTo>
                  <a:pt x="4081130" y="3273667"/>
                </a:lnTo>
                <a:lnTo>
                  <a:pt x="4101778" y="3232519"/>
                </a:lnTo>
                <a:lnTo>
                  <a:pt x="4117053" y="3188545"/>
                </a:lnTo>
                <a:lnTo>
                  <a:pt x="4126529" y="3142170"/>
                </a:lnTo>
                <a:lnTo>
                  <a:pt x="4129782" y="3093818"/>
                </a:lnTo>
                <a:lnTo>
                  <a:pt x="4129782" y="1191063"/>
                </a:lnTo>
                <a:lnTo>
                  <a:pt x="4735362" y="989498"/>
                </a:lnTo>
                <a:lnTo>
                  <a:pt x="4068920" y="989498"/>
                </a:lnTo>
                <a:lnTo>
                  <a:pt x="4038844" y="950954"/>
                </a:lnTo>
                <a:lnTo>
                  <a:pt x="4003853" y="916910"/>
                </a:lnTo>
                <a:lnTo>
                  <a:pt x="3964469" y="887888"/>
                </a:lnTo>
                <a:lnTo>
                  <a:pt x="3921214" y="864408"/>
                </a:lnTo>
                <a:lnTo>
                  <a:pt x="3874610" y="846993"/>
                </a:lnTo>
                <a:lnTo>
                  <a:pt x="3825179" y="836161"/>
                </a:lnTo>
                <a:lnTo>
                  <a:pt x="3773445" y="832435"/>
                </a:lnTo>
                <a:close/>
              </a:path>
              <a:path w="7708265" h="3450590">
                <a:moveTo>
                  <a:pt x="7708211" y="0"/>
                </a:moveTo>
                <a:lnTo>
                  <a:pt x="4068920" y="989498"/>
                </a:lnTo>
                <a:lnTo>
                  <a:pt x="4735362" y="989498"/>
                </a:lnTo>
                <a:lnTo>
                  <a:pt x="7708211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966175" y="7599633"/>
            <a:ext cx="3167380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065" marR="5080" algn="ctr">
              <a:lnSpc>
                <a:spcPts val="4370"/>
              </a:lnSpc>
              <a:spcBef>
                <a:spcPts val="480"/>
              </a:spcBef>
            </a:pP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Adds</a:t>
            </a:r>
            <a:r>
              <a:rPr sz="3850" b="1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0" dirty="0">
                <a:solidFill>
                  <a:srgbClr val="FFFFFF"/>
                </a:solidFill>
                <a:latin typeface="Calibri"/>
                <a:cs typeface="Calibri"/>
              </a:rPr>
              <a:t>residuals  </a:t>
            </a:r>
            <a:r>
              <a:rPr sz="3850" b="1" spc="125" dirty="0">
                <a:solidFill>
                  <a:srgbClr val="FFFFFF"/>
                </a:solidFill>
                <a:latin typeface="Calibri"/>
                <a:cs typeface="Calibri"/>
              </a:rPr>
              <a:t>from each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85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936162" y="6288388"/>
            <a:ext cx="4679950" cy="3504565"/>
          </a:xfrm>
          <a:custGeom>
            <a:avLst/>
            <a:gdLst/>
            <a:ahLst/>
            <a:cxnLst/>
            <a:rect l="l" t="t" r="r" b="b"/>
            <a:pathLst>
              <a:path w="4679950" h="3504565">
                <a:moveTo>
                  <a:pt x="4323162" y="886426"/>
                </a:moveTo>
                <a:lnTo>
                  <a:pt x="356336" y="886426"/>
                </a:lnTo>
                <a:lnTo>
                  <a:pt x="307985" y="889679"/>
                </a:lnTo>
                <a:lnTo>
                  <a:pt x="261610" y="899155"/>
                </a:lnTo>
                <a:lnTo>
                  <a:pt x="217636" y="914429"/>
                </a:lnTo>
                <a:lnTo>
                  <a:pt x="176489" y="935078"/>
                </a:lnTo>
                <a:lnTo>
                  <a:pt x="138592" y="960675"/>
                </a:lnTo>
                <a:lnTo>
                  <a:pt x="104370" y="990797"/>
                </a:lnTo>
                <a:lnTo>
                  <a:pt x="74248" y="1025018"/>
                </a:lnTo>
                <a:lnTo>
                  <a:pt x="48651" y="1062915"/>
                </a:lnTo>
                <a:lnTo>
                  <a:pt x="28003" y="1104063"/>
                </a:lnTo>
                <a:lnTo>
                  <a:pt x="12729" y="1148036"/>
                </a:lnTo>
                <a:lnTo>
                  <a:pt x="3253" y="1194411"/>
                </a:lnTo>
                <a:lnTo>
                  <a:pt x="0" y="1242763"/>
                </a:lnTo>
                <a:lnTo>
                  <a:pt x="0" y="3147809"/>
                </a:lnTo>
                <a:lnTo>
                  <a:pt x="3253" y="3196161"/>
                </a:lnTo>
                <a:lnTo>
                  <a:pt x="12729" y="3242536"/>
                </a:lnTo>
                <a:lnTo>
                  <a:pt x="28003" y="3286510"/>
                </a:lnTo>
                <a:lnTo>
                  <a:pt x="48651" y="3327658"/>
                </a:lnTo>
                <a:lnTo>
                  <a:pt x="74248" y="3365555"/>
                </a:lnTo>
                <a:lnTo>
                  <a:pt x="104370" y="3399776"/>
                </a:lnTo>
                <a:lnTo>
                  <a:pt x="138592" y="3429898"/>
                </a:lnTo>
                <a:lnTo>
                  <a:pt x="176489" y="3455496"/>
                </a:lnTo>
                <a:lnTo>
                  <a:pt x="217636" y="3476144"/>
                </a:lnTo>
                <a:lnTo>
                  <a:pt x="261610" y="3491418"/>
                </a:lnTo>
                <a:lnTo>
                  <a:pt x="307985" y="3500894"/>
                </a:lnTo>
                <a:lnTo>
                  <a:pt x="356336" y="3504147"/>
                </a:lnTo>
                <a:lnTo>
                  <a:pt x="4323162" y="3504147"/>
                </a:lnTo>
                <a:lnTo>
                  <a:pt x="4371515" y="3500894"/>
                </a:lnTo>
                <a:lnTo>
                  <a:pt x="4417891" y="3491418"/>
                </a:lnTo>
                <a:lnTo>
                  <a:pt x="4461866" y="3476144"/>
                </a:lnTo>
                <a:lnTo>
                  <a:pt x="4503015" y="3455496"/>
                </a:lnTo>
                <a:lnTo>
                  <a:pt x="4540912" y="3429898"/>
                </a:lnTo>
                <a:lnTo>
                  <a:pt x="4575135" y="3399776"/>
                </a:lnTo>
                <a:lnTo>
                  <a:pt x="4605257" y="3365555"/>
                </a:lnTo>
                <a:lnTo>
                  <a:pt x="4630855" y="3327658"/>
                </a:lnTo>
                <a:lnTo>
                  <a:pt x="4651503" y="3286510"/>
                </a:lnTo>
                <a:lnTo>
                  <a:pt x="4666778" y="3242536"/>
                </a:lnTo>
                <a:lnTo>
                  <a:pt x="4676254" y="3196161"/>
                </a:lnTo>
                <a:lnTo>
                  <a:pt x="4679507" y="3147809"/>
                </a:lnTo>
                <a:lnTo>
                  <a:pt x="4679507" y="1242763"/>
                </a:lnTo>
                <a:lnTo>
                  <a:pt x="4676254" y="1194411"/>
                </a:lnTo>
                <a:lnTo>
                  <a:pt x="4666778" y="1148036"/>
                </a:lnTo>
                <a:lnTo>
                  <a:pt x="4651503" y="1104063"/>
                </a:lnTo>
                <a:lnTo>
                  <a:pt x="4630855" y="1062915"/>
                </a:lnTo>
                <a:lnTo>
                  <a:pt x="4605257" y="1025018"/>
                </a:lnTo>
                <a:lnTo>
                  <a:pt x="4575135" y="990797"/>
                </a:lnTo>
                <a:lnTo>
                  <a:pt x="4540912" y="960675"/>
                </a:lnTo>
                <a:lnTo>
                  <a:pt x="4503015" y="935078"/>
                </a:lnTo>
                <a:lnTo>
                  <a:pt x="4461866" y="914429"/>
                </a:lnTo>
                <a:lnTo>
                  <a:pt x="4417891" y="899155"/>
                </a:lnTo>
                <a:lnTo>
                  <a:pt x="4371515" y="889679"/>
                </a:lnTo>
                <a:lnTo>
                  <a:pt x="4323162" y="886426"/>
                </a:lnTo>
                <a:close/>
              </a:path>
              <a:path w="4679950" h="3504565">
                <a:moveTo>
                  <a:pt x="2067995" y="0"/>
                </a:moveTo>
                <a:lnTo>
                  <a:pt x="1963286" y="886426"/>
                </a:lnTo>
                <a:lnTo>
                  <a:pt x="2172704" y="886426"/>
                </a:lnTo>
                <a:lnTo>
                  <a:pt x="2067995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238296" y="7882347"/>
            <a:ext cx="4069079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60425" marR="5080" indent="-848360">
              <a:lnSpc>
                <a:spcPts val="4370"/>
              </a:lnSpc>
              <a:spcBef>
                <a:spcPts val="480"/>
              </a:spcBef>
            </a:pP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 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52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5225" y="3496764"/>
            <a:ext cx="17115206" cy="6962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14244" y="3077240"/>
            <a:ext cx="2358390" cy="1298575"/>
          </a:xfrm>
          <a:custGeom>
            <a:avLst/>
            <a:gdLst/>
            <a:ahLst/>
            <a:cxnLst/>
            <a:rect l="l" t="t" r="r" b="b"/>
            <a:pathLst>
              <a:path w="2358390" h="1298575">
                <a:moveTo>
                  <a:pt x="2013013" y="189989"/>
                </a:moveTo>
                <a:lnTo>
                  <a:pt x="2059018" y="216765"/>
                </a:lnTo>
                <a:lnTo>
                  <a:pt x="2101737" y="244587"/>
                </a:lnTo>
                <a:lnTo>
                  <a:pt x="2141170" y="273378"/>
                </a:lnTo>
                <a:lnTo>
                  <a:pt x="2177317" y="303060"/>
                </a:lnTo>
                <a:lnTo>
                  <a:pt x="2210178" y="333556"/>
                </a:lnTo>
                <a:lnTo>
                  <a:pt x="2239753" y="364789"/>
                </a:lnTo>
                <a:lnTo>
                  <a:pt x="2266041" y="396680"/>
                </a:lnTo>
                <a:lnTo>
                  <a:pt x="2289044" y="429152"/>
                </a:lnTo>
                <a:lnTo>
                  <a:pt x="2308760" y="462128"/>
                </a:lnTo>
                <a:lnTo>
                  <a:pt x="2338335" y="529282"/>
                </a:lnTo>
                <a:lnTo>
                  <a:pt x="2354765" y="597521"/>
                </a:lnTo>
                <a:lnTo>
                  <a:pt x="2358051" y="631853"/>
                </a:lnTo>
                <a:lnTo>
                  <a:pt x="2358051" y="666225"/>
                </a:lnTo>
                <a:lnTo>
                  <a:pt x="2348193" y="734774"/>
                </a:lnTo>
                <a:lnTo>
                  <a:pt x="2325191" y="802547"/>
                </a:lnTo>
                <a:lnTo>
                  <a:pt x="2289044" y="868926"/>
                </a:lnTo>
                <a:lnTo>
                  <a:pt x="2266041" y="901398"/>
                </a:lnTo>
                <a:lnTo>
                  <a:pt x="2239753" y="933289"/>
                </a:lnTo>
                <a:lnTo>
                  <a:pt x="2210178" y="964522"/>
                </a:lnTo>
                <a:lnTo>
                  <a:pt x="2177317" y="995018"/>
                </a:lnTo>
                <a:lnTo>
                  <a:pt x="2141170" y="1024700"/>
                </a:lnTo>
                <a:lnTo>
                  <a:pt x="2101737" y="1053491"/>
                </a:lnTo>
                <a:lnTo>
                  <a:pt x="2059018" y="1081313"/>
                </a:lnTo>
                <a:lnTo>
                  <a:pt x="2013013" y="1108089"/>
                </a:lnTo>
                <a:lnTo>
                  <a:pt x="1972846" y="1129199"/>
                </a:lnTo>
                <a:lnTo>
                  <a:pt x="1931357" y="1149067"/>
                </a:lnTo>
                <a:lnTo>
                  <a:pt x="1888626" y="1167694"/>
                </a:lnTo>
                <a:lnTo>
                  <a:pt x="1844735" y="1185078"/>
                </a:lnTo>
                <a:lnTo>
                  <a:pt x="1799761" y="1201221"/>
                </a:lnTo>
                <a:lnTo>
                  <a:pt x="1753787" y="1216122"/>
                </a:lnTo>
                <a:lnTo>
                  <a:pt x="1706891" y="1229782"/>
                </a:lnTo>
                <a:lnTo>
                  <a:pt x="1659155" y="1242199"/>
                </a:lnTo>
                <a:lnTo>
                  <a:pt x="1610657" y="1253375"/>
                </a:lnTo>
                <a:lnTo>
                  <a:pt x="1561479" y="1263309"/>
                </a:lnTo>
                <a:lnTo>
                  <a:pt x="1511700" y="1272002"/>
                </a:lnTo>
                <a:lnTo>
                  <a:pt x="1461401" y="1279452"/>
                </a:lnTo>
                <a:lnTo>
                  <a:pt x="1410660" y="1285661"/>
                </a:lnTo>
                <a:lnTo>
                  <a:pt x="1359560" y="1290628"/>
                </a:lnTo>
                <a:lnTo>
                  <a:pt x="1308179" y="1294353"/>
                </a:lnTo>
                <a:lnTo>
                  <a:pt x="1256598" y="1296837"/>
                </a:lnTo>
                <a:lnTo>
                  <a:pt x="1204896" y="1298079"/>
                </a:lnTo>
                <a:lnTo>
                  <a:pt x="1153155" y="1298079"/>
                </a:lnTo>
                <a:lnTo>
                  <a:pt x="1101454" y="1296837"/>
                </a:lnTo>
                <a:lnTo>
                  <a:pt x="1049872" y="1294353"/>
                </a:lnTo>
                <a:lnTo>
                  <a:pt x="998491" y="1290628"/>
                </a:lnTo>
                <a:lnTo>
                  <a:pt x="947391" y="1285661"/>
                </a:lnTo>
                <a:lnTo>
                  <a:pt x="896651" y="1279452"/>
                </a:lnTo>
                <a:lnTo>
                  <a:pt x="846351" y="1272002"/>
                </a:lnTo>
                <a:lnTo>
                  <a:pt x="796572" y="1263309"/>
                </a:lnTo>
                <a:lnTo>
                  <a:pt x="747394" y="1253375"/>
                </a:lnTo>
                <a:lnTo>
                  <a:pt x="698896" y="1242199"/>
                </a:lnTo>
                <a:lnTo>
                  <a:pt x="651160" y="1229782"/>
                </a:lnTo>
                <a:lnTo>
                  <a:pt x="604264" y="1216122"/>
                </a:lnTo>
                <a:lnTo>
                  <a:pt x="558290" y="1201221"/>
                </a:lnTo>
                <a:lnTo>
                  <a:pt x="513317" y="1185078"/>
                </a:lnTo>
                <a:lnTo>
                  <a:pt x="469425" y="1167694"/>
                </a:lnTo>
                <a:lnTo>
                  <a:pt x="426694" y="1149067"/>
                </a:lnTo>
                <a:lnTo>
                  <a:pt x="385205" y="1129199"/>
                </a:lnTo>
                <a:lnTo>
                  <a:pt x="345038" y="1108089"/>
                </a:lnTo>
                <a:lnTo>
                  <a:pt x="299033" y="1081313"/>
                </a:lnTo>
                <a:lnTo>
                  <a:pt x="256314" y="1053491"/>
                </a:lnTo>
                <a:lnTo>
                  <a:pt x="216881" y="1024700"/>
                </a:lnTo>
                <a:lnTo>
                  <a:pt x="180734" y="995018"/>
                </a:lnTo>
                <a:lnTo>
                  <a:pt x="147873" y="964522"/>
                </a:lnTo>
                <a:lnTo>
                  <a:pt x="118298" y="933289"/>
                </a:lnTo>
                <a:lnTo>
                  <a:pt x="92010" y="901398"/>
                </a:lnTo>
                <a:lnTo>
                  <a:pt x="69007" y="868926"/>
                </a:lnTo>
                <a:lnTo>
                  <a:pt x="49291" y="835950"/>
                </a:lnTo>
                <a:lnTo>
                  <a:pt x="19716" y="768796"/>
                </a:lnTo>
                <a:lnTo>
                  <a:pt x="3286" y="700557"/>
                </a:lnTo>
                <a:lnTo>
                  <a:pt x="0" y="631853"/>
                </a:lnTo>
                <a:lnTo>
                  <a:pt x="3286" y="597521"/>
                </a:lnTo>
                <a:lnTo>
                  <a:pt x="19716" y="529282"/>
                </a:lnTo>
                <a:lnTo>
                  <a:pt x="49291" y="462128"/>
                </a:lnTo>
                <a:lnTo>
                  <a:pt x="69007" y="429152"/>
                </a:lnTo>
                <a:lnTo>
                  <a:pt x="92010" y="396680"/>
                </a:lnTo>
                <a:lnTo>
                  <a:pt x="118298" y="364789"/>
                </a:lnTo>
                <a:lnTo>
                  <a:pt x="147873" y="333556"/>
                </a:lnTo>
                <a:lnTo>
                  <a:pt x="180734" y="303060"/>
                </a:lnTo>
                <a:lnTo>
                  <a:pt x="216881" y="273378"/>
                </a:lnTo>
                <a:lnTo>
                  <a:pt x="256314" y="244587"/>
                </a:lnTo>
                <a:lnTo>
                  <a:pt x="299033" y="216765"/>
                </a:lnTo>
                <a:lnTo>
                  <a:pt x="345038" y="189989"/>
                </a:lnTo>
                <a:lnTo>
                  <a:pt x="385205" y="168879"/>
                </a:lnTo>
                <a:lnTo>
                  <a:pt x="426694" y="149011"/>
                </a:lnTo>
                <a:lnTo>
                  <a:pt x="469425" y="130384"/>
                </a:lnTo>
                <a:lnTo>
                  <a:pt x="513317" y="113000"/>
                </a:lnTo>
                <a:lnTo>
                  <a:pt x="558290" y="96857"/>
                </a:lnTo>
                <a:lnTo>
                  <a:pt x="604264" y="81956"/>
                </a:lnTo>
                <a:lnTo>
                  <a:pt x="651160" y="68296"/>
                </a:lnTo>
                <a:lnTo>
                  <a:pt x="698896" y="55879"/>
                </a:lnTo>
                <a:lnTo>
                  <a:pt x="747394" y="44703"/>
                </a:lnTo>
                <a:lnTo>
                  <a:pt x="796572" y="34769"/>
                </a:lnTo>
                <a:lnTo>
                  <a:pt x="846351" y="26076"/>
                </a:lnTo>
                <a:lnTo>
                  <a:pt x="896651" y="18626"/>
                </a:lnTo>
                <a:lnTo>
                  <a:pt x="947391" y="12417"/>
                </a:lnTo>
                <a:lnTo>
                  <a:pt x="998491" y="7450"/>
                </a:lnTo>
                <a:lnTo>
                  <a:pt x="1049872" y="3725"/>
                </a:lnTo>
                <a:lnTo>
                  <a:pt x="1101454" y="1241"/>
                </a:lnTo>
                <a:lnTo>
                  <a:pt x="1153155" y="0"/>
                </a:lnTo>
                <a:lnTo>
                  <a:pt x="1204896" y="0"/>
                </a:lnTo>
                <a:lnTo>
                  <a:pt x="1256598" y="1241"/>
                </a:lnTo>
                <a:lnTo>
                  <a:pt x="1308179" y="3725"/>
                </a:lnTo>
                <a:lnTo>
                  <a:pt x="1359560" y="7450"/>
                </a:lnTo>
                <a:lnTo>
                  <a:pt x="1410660" y="12417"/>
                </a:lnTo>
                <a:lnTo>
                  <a:pt x="1461401" y="18626"/>
                </a:lnTo>
                <a:lnTo>
                  <a:pt x="1511700" y="26076"/>
                </a:lnTo>
                <a:lnTo>
                  <a:pt x="1561479" y="34769"/>
                </a:lnTo>
                <a:lnTo>
                  <a:pt x="1610657" y="44703"/>
                </a:lnTo>
                <a:lnTo>
                  <a:pt x="1659155" y="55879"/>
                </a:lnTo>
                <a:lnTo>
                  <a:pt x="1706891" y="68296"/>
                </a:lnTo>
                <a:lnTo>
                  <a:pt x="1753787" y="81956"/>
                </a:lnTo>
                <a:lnTo>
                  <a:pt x="1799761" y="96857"/>
                </a:lnTo>
                <a:lnTo>
                  <a:pt x="1844735" y="113000"/>
                </a:lnTo>
                <a:lnTo>
                  <a:pt x="1888626" y="130384"/>
                </a:lnTo>
                <a:lnTo>
                  <a:pt x="1931357" y="149011"/>
                </a:lnTo>
                <a:lnTo>
                  <a:pt x="1972846" y="168879"/>
                </a:lnTo>
                <a:lnTo>
                  <a:pt x="2013013" y="189989"/>
                </a:lnTo>
                <a:close/>
              </a:path>
            </a:pathLst>
          </a:custGeom>
          <a:ln w="167534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76335" y="3077240"/>
            <a:ext cx="2358390" cy="1298575"/>
          </a:xfrm>
          <a:custGeom>
            <a:avLst/>
            <a:gdLst/>
            <a:ahLst/>
            <a:cxnLst/>
            <a:rect l="l" t="t" r="r" b="b"/>
            <a:pathLst>
              <a:path w="2358390" h="1298575">
                <a:moveTo>
                  <a:pt x="2013013" y="189989"/>
                </a:moveTo>
                <a:lnTo>
                  <a:pt x="2059018" y="216765"/>
                </a:lnTo>
                <a:lnTo>
                  <a:pt x="2101737" y="244587"/>
                </a:lnTo>
                <a:lnTo>
                  <a:pt x="2141170" y="273378"/>
                </a:lnTo>
                <a:lnTo>
                  <a:pt x="2177317" y="303060"/>
                </a:lnTo>
                <a:lnTo>
                  <a:pt x="2210178" y="333556"/>
                </a:lnTo>
                <a:lnTo>
                  <a:pt x="2239753" y="364789"/>
                </a:lnTo>
                <a:lnTo>
                  <a:pt x="2266041" y="396680"/>
                </a:lnTo>
                <a:lnTo>
                  <a:pt x="2289044" y="429152"/>
                </a:lnTo>
                <a:lnTo>
                  <a:pt x="2308760" y="462128"/>
                </a:lnTo>
                <a:lnTo>
                  <a:pt x="2338335" y="529282"/>
                </a:lnTo>
                <a:lnTo>
                  <a:pt x="2354765" y="597521"/>
                </a:lnTo>
                <a:lnTo>
                  <a:pt x="2358051" y="631853"/>
                </a:lnTo>
                <a:lnTo>
                  <a:pt x="2358051" y="666225"/>
                </a:lnTo>
                <a:lnTo>
                  <a:pt x="2348193" y="734774"/>
                </a:lnTo>
                <a:lnTo>
                  <a:pt x="2325191" y="802547"/>
                </a:lnTo>
                <a:lnTo>
                  <a:pt x="2289044" y="868926"/>
                </a:lnTo>
                <a:lnTo>
                  <a:pt x="2266041" y="901398"/>
                </a:lnTo>
                <a:lnTo>
                  <a:pt x="2239753" y="933289"/>
                </a:lnTo>
                <a:lnTo>
                  <a:pt x="2210178" y="964522"/>
                </a:lnTo>
                <a:lnTo>
                  <a:pt x="2177317" y="995018"/>
                </a:lnTo>
                <a:lnTo>
                  <a:pt x="2141170" y="1024700"/>
                </a:lnTo>
                <a:lnTo>
                  <a:pt x="2101737" y="1053491"/>
                </a:lnTo>
                <a:lnTo>
                  <a:pt x="2059018" y="1081313"/>
                </a:lnTo>
                <a:lnTo>
                  <a:pt x="2013013" y="1108089"/>
                </a:lnTo>
                <a:lnTo>
                  <a:pt x="1972846" y="1129199"/>
                </a:lnTo>
                <a:lnTo>
                  <a:pt x="1931357" y="1149067"/>
                </a:lnTo>
                <a:lnTo>
                  <a:pt x="1888626" y="1167694"/>
                </a:lnTo>
                <a:lnTo>
                  <a:pt x="1844735" y="1185078"/>
                </a:lnTo>
                <a:lnTo>
                  <a:pt x="1799761" y="1201221"/>
                </a:lnTo>
                <a:lnTo>
                  <a:pt x="1753787" y="1216122"/>
                </a:lnTo>
                <a:lnTo>
                  <a:pt x="1706891" y="1229782"/>
                </a:lnTo>
                <a:lnTo>
                  <a:pt x="1659155" y="1242199"/>
                </a:lnTo>
                <a:lnTo>
                  <a:pt x="1610657" y="1253375"/>
                </a:lnTo>
                <a:lnTo>
                  <a:pt x="1561479" y="1263309"/>
                </a:lnTo>
                <a:lnTo>
                  <a:pt x="1511700" y="1272002"/>
                </a:lnTo>
                <a:lnTo>
                  <a:pt x="1461401" y="1279452"/>
                </a:lnTo>
                <a:lnTo>
                  <a:pt x="1410660" y="1285661"/>
                </a:lnTo>
                <a:lnTo>
                  <a:pt x="1359560" y="1290628"/>
                </a:lnTo>
                <a:lnTo>
                  <a:pt x="1308179" y="1294353"/>
                </a:lnTo>
                <a:lnTo>
                  <a:pt x="1256598" y="1296837"/>
                </a:lnTo>
                <a:lnTo>
                  <a:pt x="1204896" y="1298079"/>
                </a:lnTo>
                <a:lnTo>
                  <a:pt x="1153155" y="1298079"/>
                </a:lnTo>
                <a:lnTo>
                  <a:pt x="1101454" y="1296837"/>
                </a:lnTo>
                <a:lnTo>
                  <a:pt x="1049872" y="1294353"/>
                </a:lnTo>
                <a:lnTo>
                  <a:pt x="998491" y="1290628"/>
                </a:lnTo>
                <a:lnTo>
                  <a:pt x="947391" y="1285661"/>
                </a:lnTo>
                <a:lnTo>
                  <a:pt x="896651" y="1279452"/>
                </a:lnTo>
                <a:lnTo>
                  <a:pt x="846351" y="1272002"/>
                </a:lnTo>
                <a:lnTo>
                  <a:pt x="796572" y="1263309"/>
                </a:lnTo>
                <a:lnTo>
                  <a:pt x="747394" y="1253375"/>
                </a:lnTo>
                <a:lnTo>
                  <a:pt x="698896" y="1242199"/>
                </a:lnTo>
                <a:lnTo>
                  <a:pt x="651160" y="1229782"/>
                </a:lnTo>
                <a:lnTo>
                  <a:pt x="604264" y="1216122"/>
                </a:lnTo>
                <a:lnTo>
                  <a:pt x="558290" y="1201221"/>
                </a:lnTo>
                <a:lnTo>
                  <a:pt x="513317" y="1185078"/>
                </a:lnTo>
                <a:lnTo>
                  <a:pt x="469425" y="1167694"/>
                </a:lnTo>
                <a:lnTo>
                  <a:pt x="426694" y="1149067"/>
                </a:lnTo>
                <a:lnTo>
                  <a:pt x="385205" y="1129199"/>
                </a:lnTo>
                <a:lnTo>
                  <a:pt x="345038" y="1108089"/>
                </a:lnTo>
                <a:lnTo>
                  <a:pt x="299033" y="1081313"/>
                </a:lnTo>
                <a:lnTo>
                  <a:pt x="256314" y="1053491"/>
                </a:lnTo>
                <a:lnTo>
                  <a:pt x="216881" y="1024700"/>
                </a:lnTo>
                <a:lnTo>
                  <a:pt x="180734" y="995018"/>
                </a:lnTo>
                <a:lnTo>
                  <a:pt x="147873" y="964522"/>
                </a:lnTo>
                <a:lnTo>
                  <a:pt x="118298" y="933289"/>
                </a:lnTo>
                <a:lnTo>
                  <a:pt x="92010" y="901398"/>
                </a:lnTo>
                <a:lnTo>
                  <a:pt x="69007" y="868926"/>
                </a:lnTo>
                <a:lnTo>
                  <a:pt x="49291" y="835950"/>
                </a:lnTo>
                <a:lnTo>
                  <a:pt x="19716" y="768796"/>
                </a:lnTo>
                <a:lnTo>
                  <a:pt x="3286" y="700557"/>
                </a:lnTo>
                <a:lnTo>
                  <a:pt x="0" y="631853"/>
                </a:lnTo>
                <a:lnTo>
                  <a:pt x="3286" y="597521"/>
                </a:lnTo>
                <a:lnTo>
                  <a:pt x="19716" y="529282"/>
                </a:lnTo>
                <a:lnTo>
                  <a:pt x="49291" y="462128"/>
                </a:lnTo>
                <a:lnTo>
                  <a:pt x="69007" y="429152"/>
                </a:lnTo>
                <a:lnTo>
                  <a:pt x="92010" y="396680"/>
                </a:lnTo>
                <a:lnTo>
                  <a:pt x="118298" y="364789"/>
                </a:lnTo>
                <a:lnTo>
                  <a:pt x="147873" y="333556"/>
                </a:lnTo>
                <a:lnTo>
                  <a:pt x="180734" y="303060"/>
                </a:lnTo>
                <a:lnTo>
                  <a:pt x="216881" y="273378"/>
                </a:lnTo>
                <a:lnTo>
                  <a:pt x="256314" y="244587"/>
                </a:lnTo>
                <a:lnTo>
                  <a:pt x="299033" y="216765"/>
                </a:lnTo>
                <a:lnTo>
                  <a:pt x="345038" y="189989"/>
                </a:lnTo>
                <a:lnTo>
                  <a:pt x="385205" y="168879"/>
                </a:lnTo>
                <a:lnTo>
                  <a:pt x="426694" y="149011"/>
                </a:lnTo>
                <a:lnTo>
                  <a:pt x="469425" y="130384"/>
                </a:lnTo>
                <a:lnTo>
                  <a:pt x="513317" y="113000"/>
                </a:lnTo>
                <a:lnTo>
                  <a:pt x="558290" y="96857"/>
                </a:lnTo>
                <a:lnTo>
                  <a:pt x="604264" y="81956"/>
                </a:lnTo>
                <a:lnTo>
                  <a:pt x="651160" y="68296"/>
                </a:lnTo>
                <a:lnTo>
                  <a:pt x="698896" y="55879"/>
                </a:lnTo>
                <a:lnTo>
                  <a:pt x="747394" y="44703"/>
                </a:lnTo>
                <a:lnTo>
                  <a:pt x="796572" y="34769"/>
                </a:lnTo>
                <a:lnTo>
                  <a:pt x="846351" y="26076"/>
                </a:lnTo>
                <a:lnTo>
                  <a:pt x="896651" y="18626"/>
                </a:lnTo>
                <a:lnTo>
                  <a:pt x="947391" y="12417"/>
                </a:lnTo>
                <a:lnTo>
                  <a:pt x="998491" y="7450"/>
                </a:lnTo>
                <a:lnTo>
                  <a:pt x="1049872" y="3725"/>
                </a:lnTo>
                <a:lnTo>
                  <a:pt x="1101454" y="1241"/>
                </a:lnTo>
                <a:lnTo>
                  <a:pt x="1153155" y="0"/>
                </a:lnTo>
                <a:lnTo>
                  <a:pt x="1204896" y="0"/>
                </a:lnTo>
                <a:lnTo>
                  <a:pt x="1256598" y="1241"/>
                </a:lnTo>
                <a:lnTo>
                  <a:pt x="1308179" y="3725"/>
                </a:lnTo>
                <a:lnTo>
                  <a:pt x="1359560" y="7450"/>
                </a:lnTo>
                <a:lnTo>
                  <a:pt x="1410660" y="12417"/>
                </a:lnTo>
                <a:lnTo>
                  <a:pt x="1461401" y="18626"/>
                </a:lnTo>
                <a:lnTo>
                  <a:pt x="1511700" y="26076"/>
                </a:lnTo>
                <a:lnTo>
                  <a:pt x="1561479" y="34769"/>
                </a:lnTo>
                <a:lnTo>
                  <a:pt x="1610657" y="44703"/>
                </a:lnTo>
                <a:lnTo>
                  <a:pt x="1659155" y="55879"/>
                </a:lnTo>
                <a:lnTo>
                  <a:pt x="1706891" y="68296"/>
                </a:lnTo>
                <a:lnTo>
                  <a:pt x="1753787" y="81956"/>
                </a:lnTo>
                <a:lnTo>
                  <a:pt x="1799761" y="96857"/>
                </a:lnTo>
                <a:lnTo>
                  <a:pt x="1844735" y="113000"/>
                </a:lnTo>
                <a:lnTo>
                  <a:pt x="1888626" y="130384"/>
                </a:lnTo>
                <a:lnTo>
                  <a:pt x="1931357" y="149011"/>
                </a:lnTo>
                <a:lnTo>
                  <a:pt x="1972846" y="168879"/>
                </a:lnTo>
                <a:lnTo>
                  <a:pt x="2013013" y="189989"/>
                </a:lnTo>
                <a:close/>
              </a:path>
            </a:pathLst>
          </a:custGeom>
          <a:ln w="167534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8419" y="3077240"/>
            <a:ext cx="2358390" cy="1298575"/>
          </a:xfrm>
          <a:custGeom>
            <a:avLst/>
            <a:gdLst/>
            <a:ahLst/>
            <a:cxnLst/>
            <a:rect l="l" t="t" r="r" b="b"/>
            <a:pathLst>
              <a:path w="2358390" h="1298575">
                <a:moveTo>
                  <a:pt x="2013013" y="189989"/>
                </a:moveTo>
                <a:lnTo>
                  <a:pt x="2059018" y="216765"/>
                </a:lnTo>
                <a:lnTo>
                  <a:pt x="2101737" y="244587"/>
                </a:lnTo>
                <a:lnTo>
                  <a:pt x="2141170" y="273378"/>
                </a:lnTo>
                <a:lnTo>
                  <a:pt x="2177317" y="303060"/>
                </a:lnTo>
                <a:lnTo>
                  <a:pt x="2210178" y="333556"/>
                </a:lnTo>
                <a:lnTo>
                  <a:pt x="2239753" y="364789"/>
                </a:lnTo>
                <a:lnTo>
                  <a:pt x="2266041" y="396680"/>
                </a:lnTo>
                <a:lnTo>
                  <a:pt x="2289044" y="429152"/>
                </a:lnTo>
                <a:lnTo>
                  <a:pt x="2308760" y="462128"/>
                </a:lnTo>
                <a:lnTo>
                  <a:pt x="2338335" y="529282"/>
                </a:lnTo>
                <a:lnTo>
                  <a:pt x="2354765" y="597521"/>
                </a:lnTo>
                <a:lnTo>
                  <a:pt x="2358051" y="631853"/>
                </a:lnTo>
                <a:lnTo>
                  <a:pt x="2358051" y="666225"/>
                </a:lnTo>
                <a:lnTo>
                  <a:pt x="2348193" y="734774"/>
                </a:lnTo>
                <a:lnTo>
                  <a:pt x="2325191" y="802547"/>
                </a:lnTo>
                <a:lnTo>
                  <a:pt x="2289044" y="868926"/>
                </a:lnTo>
                <a:lnTo>
                  <a:pt x="2266041" y="901398"/>
                </a:lnTo>
                <a:lnTo>
                  <a:pt x="2239753" y="933289"/>
                </a:lnTo>
                <a:lnTo>
                  <a:pt x="2210178" y="964522"/>
                </a:lnTo>
                <a:lnTo>
                  <a:pt x="2177317" y="995018"/>
                </a:lnTo>
                <a:lnTo>
                  <a:pt x="2141170" y="1024700"/>
                </a:lnTo>
                <a:lnTo>
                  <a:pt x="2101737" y="1053491"/>
                </a:lnTo>
                <a:lnTo>
                  <a:pt x="2059018" y="1081313"/>
                </a:lnTo>
                <a:lnTo>
                  <a:pt x="2013013" y="1108089"/>
                </a:lnTo>
                <a:lnTo>
                  <a:pt x="1972846" y="1129199"/>
                </a:lnTo>
                <a:lnTo>
                  <a:pt x="1931357" y="1149067"/>
                </a:lnTo>
                <a:lnTo>
                  <a:pt x="1888626" y="1167694"/>
                </a:lnTo>
                <a:lnTo>
                  <a:pt x="1844735" y="1185078"/>
                </a:lnTo>
                <a:lnTo>
                  <a:pt x="1799761" y="1201221"/>
                </a:lnTo>
                <a:lnTo>
                  <a:pt x="1753787" y="1216122"/>
                </a:lnTo>
                <a:lnTo>
                  <a:pt x="1706891" y="1229782"/>
                </a:lnTo>
                <a:lnTo>
                  <a:pt x="1659155" y="1242199"/>
                </a:lnTo>
                <a:lnTo>
                  <a:pt x="1610657" y="1253375"/>
                </a:lnTo>
                <a:lnTo>
                  <a:pt x="1561479" y="1263309"/>
                </a:lnTo>
                <a:lnTo>
                  <a:pt x="1511700" y="1272002"/>
                </a:lnTo>
                <a:lnTo>
                  <a:pt x="1461401" y="1279452"/>
                </a:lnTo>
                <a:lnTo>
                  <a:pt x="1410660" y="1285661"/>
                </a:lnTo>
                <a:lnTo>
                  <a:pt x="1359560" y="1290628"/>
                </a:lnTo>
                <a:lnTo>
                  <a:pt x="1308179" y="1294353"/>
                </a:lnTo>
                <a:lnTo>
                  <a:pt x="1256598" y="1296837"/>
                </a:lnTo>
                <a:lnTo>
                  <a:pt x="1204896" y="1298079"/>
                </a:lnTo>
                <a:lnTo>
                  <a:pt x="1153155" y="1298079"/>
                </a:lnTo>
                <a:lnTo>
                  <a:pt x="1101454" y="1296837"/>
                </a:lnTo>
                <a:lnTo>
                  <a:pt x="1049872" y="1294353"/>
                </a:lnTo>
                <a:lnTo>
                  <a:pt x="998491" y="1290628"/>
                </a:lnTo>
                <a:lnTo>
                  <a:pt x="947391" y="1285661"/>
                </a:lnTo>
                <a:lnTo>
                  <a:pt x="896651" y="1279452"/>
                </a:lnTo>
                <a:lnTo>
                  <a:pt x="846351" y="1272002"/>
                </a:lnTo>
                <a:lnTo>
                  <a:pt x="796572" y="1263309"/>
                </a:lnTo>
                <a:lnTo>
                  <a:pt x="747394" y="1253375"/>
                </a:lnTo>
                <a:lnTo>
                  <a:pt x="698896" y="1242199"/>
                </a:lnTo>
                <a:lnTo>
                  <a:pt x="651160" y="1229782"/>
                </a:lnTo>
                <a:lnTo>
                  <a:pt x="604264" y="1216122"/>
                </a:lnTo>
                <a:lnTo>
                  <a:pt x="558290" y="1201221"/>
                </a:lnTo>
                <a:lnTo>
                  <a:pt x="513317" y="1185078"/>
                </a:lnTo>
                <a:lnTo>
                  <a:pt x="469425" y="1167694"/>
                </a:lnTo>
                <a:lnTo>
                  <a:pt x="426694" y="1149067"/>
                </a:lnTo>
                <a:lnTo>
                  <a:pt x="385205" y="1129199"/>
                </a:lnTo>
                <a:lnTo>
                  <a:pt x="345038" y="1108089"/>
                </a:lnTo>
                <a:lnTo>
                  <a:pt x="299033" y="1081313"/>
                </a:lnTo>
                <a:lnTo>
                  <a:pt x="256314" y="1053491"/>
                </a:lnTo>
                <a:lnTo>
                  <a:pt x="216881" y="1024700"/>
                </a:lnTo>
                <a:lnTo>
                  <a:pt x="180734" y="995018"/>
                </a:lnTo>
                <a:lnTo>
                  <a:pt x="147873" y="964522"/>
                </a:lnTo>
                <a:lnTo>
                  <a:pt x="118298" y="933289"/>
                </a:lnTo>
                <a:lnTo>
                  <a:pt x="92010" y="901398"/>
                </a:lnTo>
                <a:lnTo>
                  <a:pt x="69007" y="868926"/>
                </a:lnTo>
                <a:lnTo>
                  <a:pt x="49291" y="835950"/>
                </a:lnTo>
                <a:lnTo>
                  <a:pt x="19716" y="768796"/>
                </a:lnTo>
                <a:lnTo>
                  <a:pt x="3286" y="700557"/>
                </a:lnTo>
                <a:lnTo>
                  <a:pt x="0" y="631853"/>
                </a:lnTo>
                <a:lnTo>
                  <a:pt x="3286" y="597521"/>
                </a:lnTo>
                <a:lnTo>
                  <a:pt x="19716" y="529282"/>
                </a:lnTo>
                <a:lnTo>
                  <a:pt x="49291" y="462128"/>
                </a:lnTo>
                <a:lnTo>
                  <a:pt x="69007" y="429152"/>
                </a:lnTo>
                <a:lnTo>
                  <a:pt x="92010" y="396680"/>
                </a:lnTo>
                <a:lnTo>
                  <a:pt x="118298" y="364789"/>
                </a:lnTo>
                <a:lnTo>
                  <a:pt x="147873" y="333556"/>
                </a:lnTo>
                <a:lnTo>
                  <a:pt x="180734" y="303060"/>
                </a:lnTo>
                <a:lnTo>
                  <a:pt x="216881" y="273378"/>
                </a:lnTo>
                <a:lnTo>
                  <a:pt x="256314" y="244587"/>
                </a:lnTo>
                <a:lnTo>
                  <a:pt x="299033" y="216765"/>
                </a:lnTo>
                <a:lnTo>
                  <a:pt x="345038" y="189989"/>
                </a:lnTo>
                <a:lnTo>
                  <a:pt x="385205" y="168879"/>
                </a:lnTo>
                <a:lnTo>
                  <a:pt x="426694" y="149011"/>
                </a:lnTo>
                <a:lnTo>
                  <a:pt x="469425" y="130384"/>
                </a:lnTo>
                <a:lnTo>
                  <a:pt x="513317" y="113000"/>
                </a:lnTo>
                <a:lnTo>
                  <a:pt x="558290" y="96857"/>
                </a:lnTo>
                <a:lnTo>
                  <a:pt x="604264" y="81956"/>
                </a:lnTo>
                <a:lnTo>
                  <a:pt x="651160" y="68296"/>
                </a:lnTo>
                <a:lnTo>
                  <a:pt x="698896" y="55879"/>
                </a:lnTo>
                <a:lnTo>
                  <a:pt x="747394" y="44703"/>
                </a:lnTo>
                <a:lnTo>
                  <a:pt x="796572" y="34769"/>
                </a:lnTo>
                <a:lnTo>
                  <a:pt x="846351" y="26076"/>
                </a:lnTo>
                <a:lnTo>
                  <a:pt x="896651" y="18626"/>
                </a:lnTo>
                <a:lnTo>
                  <a:pt x="947391" y="12417"/>
                </a:lnTo>
                <a:lnTo>
                  <a:pt x="998491" y="7450"/>
                </a:lnTo>
                <a:lnTo>
                  <a:pt x="1049872" y="3725"/>
                </a:lnTo>
                <a:lnTo>
                  <a:pt x="1101454" y="1241"/>
                </a:lnTo>
                <a:lnTo>
                  <a:pt x="1153155" y="0"/>
                </a:lnTo>
                <a:lnTo>
                  <a:pt x="1204896" y="0"/>
                </a:lnTo>
                <a:lnTo>
                  <a:pt x="1256598" y="1241"/>
                </a:lnTo>
                <a:lnTo>
                  <a:pt x="1308179" y="3725"/>
                </a:lnTo>
                <a:lnTo>
                  <a:pt x="1359560" y="7450"/>
                </a:lnTo>
                <a:lnTo>
                  <a:pt x="1410660" y="12417"/>
                </a:lnTo>
                <a:lnTo>
                  <a:pt x="1461401" y="18626"/>
                </a:lnTo>
                <a:lnTo>
                  <a:pt x="1511700" y="26076"/>
                </a:lnTo>
                <a:lnTo>
                  <a:pt x="1561479" y="34769"/>
                </a:lnTo>
                <a:lnTo>
                  <a:pt x="1610657" y="44703"/>
                </a:lnTo>
                <a:lnTo>
                  <a:pt x="1659155" y="55879"/>
                </a:lnTo>
                <a:lnTo>
                  <a:pt x="1706891" y="68296"/>
                </a:lnTo>
                <a:lnTo>
                  <a:pt x="1753787" y="81956"/>
                </a:lnTo>
                <a:lnTo>
                  <a:pt x="1799761" y="96857"/>
                </a:lnTo>
                <a:lnTo>
                  <a:pt x="1844735" y="113000"/>
                </a:lnTo>
                <a:lnTo>
                  <a:pt x="1888626" y="130384"/>
                </a:lnTo>
                <a:lnTo>
                  <a:pt x="1931357" y="149011"/>
                </a:lnTo>
                <a:lnTo>
                  <a:pt x="1972846" y="168879"/>
                </a:lnTo>
                <a:lnTo>
                  <a:pt x="2013013" y="189989"/>
                </a:lnTo>
                <a:close/>
              </a:path>
            </a:pathLst>
          </a:custGeom>
          <a:ln w="167534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99186" y="427201"/>
            <a:ext cx="14855825" cy="23018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052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2760"/>
              </a:spcBef>
            </a:pPr>
            <a:r>
              <a:rPr sz="4100" spc="5" dirty="0">
                <a:latin typeface="Courier New"/>
                <a:cs typeface="Courier New"/>
              </a:rPr>
              <a:t>wages %&gt;%</a:t>
            </a:r>
            <a:endParaRPr sz="4100">
              <a:latin typeface="Courier New"/>
              <a:cs typeface="Courier New"/>
            </a:endParaRPr>
          </a:p>
          <a:p>
            <a:pPr marL="47879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spread_residuals(mod_h, mod_eh,</a:t>
            </a:r>
            <a:r>
              <a:rPr sz="4100" spc="2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mod_ehs)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070884" y="1809233"/>
            <a:ext cx="796670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/>
              <a:t>gather_residuals()</a:t>
            </a:r>
          </a:p>
        </p:txBody>
      </p:sp>
      <p:sp>
        <p:nvSpPr>
          <p:cNvPr id="45" name="object 45"/>
          <p:cNvSpPr/>
          <p:nvPr/>
        </p:nvSpPr>
        <p:spPr>
          <a:xfrm>
            <a:off x="3968624" y="5292175"/>
            <a:ext cx="12195175" cy="1282065"/>
          </a:xfrm>
          <a:custGeom>
            <a:avLst/>
            <a:gdLst/>
            <a:ahLst/>
            <a:cxnLst/>
            <a:rect l="l" t="t" r="r" b="b"/>
            <a:pathLst>
              <a:path w="12195175" h="1282065">
                <a:moveTo>
                  <a:pt x="0" y="0"/>
                </a:moveTo>
                <a:lnTo>
                  <a:pt x="12195061" y="0"/>
                </a:lnTo>
                <a:lnTo>
                  <a:pt x="12195061" y="1281667"/>
                </a:lnTo>
                <a:lnTo>
                  <a:pt x="0" y="128166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68624" y="5292175"/>
            <a:ext cx="12195175" cy="1282065"/>
          </a:xfrm>
          <a:custGeom>
            <a:avLst/>
            <a:gdLst/>
            <a:ahLst/>
            <a:cxnLst/>
            <a:rect l="l" t="t" r="r" b="b"/>
            <a:pathLst>
              <a:path w="12195175" h="1282065">
                <a:moveTo>
                  <a:pt x="0" y="0"/>
                </a:moveTo>
                <a:lnTo>
                  <a:pt x="12195063" y="0"/>
                </a:lnTo>
                <a:lnTo>
                  <a:pt x="12195063" y="1281666"/>
                </a:lnTo>
                <a:lnTo>
                  <a:pt x="0" y="12816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997649" y="3603943"/>
            <a:ext cx="11444605" cy="263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95"/>
              </a:spcBef>
            </a:pPr>
            <a:r>
              <a:rPr sz="4700" spc="60" dirty="0">
                <a:latin typeface="Calibri"/>
                <a:cs typeface="Calibri"/>
              </a:rPr>
              <a:t>Adds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0" dirty="0">
                <a:latin typeface="Calibri"/>
                <a:cs typeface="Calibri"/>
              </a:rPr>
              <a:t>residuals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-20" dirty="0">
                <a:latin typeface="Calibri"/>
                <a:cs typeface="Calibri"/>
              </a:rPr>
              <a:t>for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5" dirty="0">
                <a:latin typeface="Calibri"/>
                <a:cs typeface="Calibri"/>
              </a:rPr>
              <a:t>multiple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95" dirty="0">
                <a:latin typeface="Calibri"/>
                <a:cs typeface="Calibri"/>
              </a:rPr>
              <a:t>models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120" dirty="0">
                <a:latin typeface="Calibri"/>
                <a:cs typeface="Calibri"/>
              </a:rPr>
              <a:t>as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114" dirty="0">
                <a:latin typeface="Calibri"/>
                <a:cs typeface="Calibri"/>
              </a:rPr>
              <a:t>a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60" dirty="0">
                <a:latin typeface="Calibri"/>
                <a:cs typeface="Calibri"/>
              </a:rPr>
              <a:t>pair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dirty="0">
                <a:latin typeface="Calibri"/>
                <a:cs typeface="Calibri"/>
              </a:rPr>
              <a:t>of  </a:t>
            </a:r>
            <a:r>
              <a:rPr sz="4700" spc="40" dirty="0">
                <a:latin typeface="Calibri"/>
                <a:cs typeface="Calibri"/>
              </a:rPr>
              <a:t>key:value </a:t>
            </a:r>
            <a:r>
              <a:rPr sz="4700" spc="100" dirty="0">
                <a:latin typeface="Calibri"/>
                <a:cs typeface="Calibri"/>
              </a:rPr>
              <a:t>columns</a:t>
            </a:r>
            <a:r>
              <a:rPr sz="4700" spc="-295" dirty="0">
                <a:latin typeface="Calibri"/>
                <a:cs typeface="Calibri"/>
              </a:rPr>
              <a:t> </a:t>
            </a:r>
            <a:r>
              <a:rPr sz="4700" spc="50" dirty="0">
                <a:latin typeface="Calibri"/>
                <a:cs typeface="Calibri"/>
              </a:rPr>
              <a:t>(model:resid)</a:t>
            </a:r>
            <a:endParaRPr sz="4700">
              <a:latin typeface="Calibri"/>
              <a:cs typeface="Calibri"/>
            </a:endParaRPr>
          </a:p>
          <a:p>
            <a:pPr marL="1656080">
              <a:lnSpc>
                <a:spcPct val="100000"/>
              </a:lnSpc>
              <a:spcBef>
                <a:spcPts val="3784"/>
              </a:spcBef>
            </a:pPr>
            <a:r>
              <a:rPr sz="4100" spc="10" dirty="0">
                <a:latin typeface="Courier New"/>
                <a:cs typeface="Courier New"/>
              </a:rPr>
              <a:t>gather_residuals(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data</a:t>
            </a:r>
            <a:r>
              <a:rPr sz="4100" spc="10" dirty="0">
                <a:latin typeface="Courier New"/>
                <a:cs typeface="Courier New"/>
              </a:rPr>
              <a:t>,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…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488433" y="6290352"/>
            <a:ext cx="7420609" cy="3502660"/>
          </a:xfrm>
          <a:custGeom>
            <a:avLst/>
            <a:gdLst/>
            <a:ahLst/>
            <a:cxnLst/>
            <a:rect l="l" t="t" r="r" b="b"/>
            <a:pathLst>
              <a:path w="7420609" h="3502659">
                <a:moveTo>
                  <a:pt x="3773445" y="884463"/>
                </a:moveTo>
                <a:lnTo>
                  <a:pt x="356336" y="884463"/>
                </a:lnTo>
                <a:lnTo>
                  <a:pt x="307985" y="887716"/>
                </a:lnTo>
                <a:lnTo>
                  <a:pt x="261610" y="897192"/>
                </a:lnTo>
                <a:lnTo>
                  <a:pt x="217636" y="912466"/>
                </a:lnTo>
                <a:lnTo>
                  <a:pt x="176489" y="933114"/>
                </a:lnTo>
                <a:lnTo>
                  <a:pt x="138592" y="958712"/>
                </a:lnTo>
                <a:lnTo>
                  <a:pt x="104370" y="988833"/>
                </a:lnTo>
                <a:lnTo>
                  <a:pt x="74248" y="1023055"/>
                </a:lnTo>
                <a:lnTo>
                  <a:pt x="48651" y="1060952"/>
                </a:lnTo>
                <a:lnTo>
                  <a:pt x="28003" y="1102099"/>
                </a:lnTo>
                <a:lnTo>
                  <a:pt x="12729" y="1146073"/>
                </a:lnTo>
                <a:lnTo>
                  <a:pt x="3253" y="1192448"/>
                </a:lnTo>
                <a:lnTo>
                  <a:pt x="0" y="1240799"/>
                </a:lnTo>
                <a:lnTo>
                  <a:pt x="0" y="3145846"/>
                </a:lnTo>
                <a:lnTo>
                  <a:pt x="3253" y="3194198"/>
                </a:lnTo>
                <a:lnTo>
                  <a:pt x="12729" y="3240573"/>
                </a:lnTo>
                <a:lnTo>
                  <a:pt x="28003" y="3284547"/>
                </a:lnTo>
                <a:lnTo>
                  <a:pt x="48651" y="3325694"/>
                </a:lnTo>
                <a:lnTo>
                  <a:pt x="74248" y="3363591"/>
                </a:lnTo>
                <a:lnTo>
                  <a:pt x="104370" y="3397813"/>
                </a:lnTo>
                <a:lnTo>
                  <a:pt x="138592" y="3427935"/>
                </a:lnTo>
                <a:lnTo>
                  <a:pt x="176489" y="3453532"/>
                </a:lnTo>
                <a:lnTo>
                  <a:pt x="217636" y="3474180"/>
                </a:lnTo>
                <a:lnTo>
                  <a:pt x="261610" y="3489455"/>
                </a:lnTo>
                <a:lnTo>
                  <a:pt x="307985" y="3498931"/>
                </a:lnTo>
                <a:lnTo>
                  <a:pt x="356336" y="3502184"/>
                </a:lnTo>
                <a:lnTo>
                  <a:pt x="3773445" y="3502184"/>
                </a:lnTo>
                <a:lnTo>
                  <a:pt x="3821796" y="3498931"/>
                </a:lnTo>
                <a:lnTo>
                  <a:pt x="3868171" y="3489455"/>
                </a:lnTo>
                <a:lnTo>
                  <a:pt x="3912145" y="3474180"/>
                </a:lnTo>
                <a:lnTo>
                  <a:pt x="3953292" y="3453532"/>
                </a:lnTo>
                <a:lnTo>
                  <a:pt x="3991189" y="3427935"/>
                </a:lnTo>
                <a:lnTo>
                  <a:pt x="4025411" y="3397813"/>
                </a:lnTo>
                <a:lnTo>
                  <a:pt x="4055533" y="3363591"/>
                </a:lnTo>
                <a:lnTo>
                  <a:pt x="4081130" y="3325694"/>
                </a:lnTo>
                <a:lnTo>
                  <a:pt x="4101778" y="3284547"/>
                </a:lnTo>
                <a:lnTo>
                  <a:pt x="4117053" y="3240573"/>
                </a:lnTo>
                <a:lnTo>
                  <a:pt x="4126529" y="3194198"/>
                </a:lnTo>
                <a:lnTo>
                  <a:pt x="4129782" y="3145846"/>
                </a:lnTo>
                <a:lnTo>
                  <a:pt x="4129782" y="1237432"/>
                </a:lnTo>
                <a:lnTo>
                  <a:pt x="4128893" y="1234329"/>
                </a:lnTo>
                <a:lnTo>
                  <a:pt x="4128800" y="1230983"/>
                </a:lnTo>
                <a:lnTo>
                  <a:pt x="4660806" y="1032036"/>
                </a:lnTo>
                <a:lnTo>
                  <a:pt x="4061066" y="1032036"/>
                </a:lnTo>
                <a:lnTo>
                  <a:pt x="4030960" y="995815"/>
                </a:lnTo>
                <a:lnTo>
                  <a:pt x="3996458" y="963827"/>
                </a:lnTo>
                <a:lnTo>
                  <a:pt x="3958000" y="936558"/>
                </a:lnTo>
                <a:lnTo>
                  <a:pt x="3916028" y="914499"/>
                </a:lnTo>
                <a:lnTo>
                  <a:pt x="3870984" y="898138"/>
                </a:lnTo>
                <a:lnTo>
                  <a:pt x="3823309" y="887963"/>
                </a:lnTo>
                <a:lnTo>
                  <a:pt x="3773445" y="884463"/>
                </a:lnTo>
                <a:close/>
              </a:path>
              <a:path w="7420609" h="3502659">
                <a:moveTo>
                  <a:pt x="7420586" y="0"/>
                </a:moveTo>
                <a:lnTo>
                  <a:pt x="4061066" y="1032036"/>
                </a:lnTo>
                <a:lnTo>
                  <a:pt x="4660806" y="1032036"/>
                </a:lnTo>
                <a:lnTo>
                  <a:pt x="7420586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966175" y="7599633"/>
            <a:ext cx="3167380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065" marR="5080" algn="ctr">
              <a:lnSpc>
                <a:spcPts val="4370"/>
              </a:lnSpc>
              <a:spcBef>
                <a:spcPts val="480"/>
              </a:spcBef>
            </a:pP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Adds</a:t>
            </a:r>
            <a:r>
              <a:rPr sz="3850" b="1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0" dirty="0">
                <a:solidFill>
                  <a:srgbClr val="FFFFFF"/>
                </a:solidFill>
                <a:latin typeface="Calibri"/>
                <a:cs typeface="Calibri"/>
              </a:rPr>
              <a:t>residuals  </a:t>
            </a:r>
            <a:r>
              <a:rPr sz="3850" b="1" spc="125" dirty="0">
                <a:solidFill>
                  <a:srgbClr val="FFFFFF"/>
                </a:solidFill>
                <a:latin typeface="Calibri"/>
                <a:cs typeface="Calibri"/>
              </a:rPr>
              <a:t>from each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85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936162" y="6288388"/>
            <a:ext cx="4679950" cy="3504565"/>
          </a:xfrm>
          <a:custGeom>
            <a:avLst/>
            <a:gdLst/>
            <a:ahLst/>
            <a:cxnLst/>
            <a:rect l="l" t="t" r="r" b="b"/>
            <a:pathLst>
              <a:path w="4679950" h="3504565">
                <a:moveTo>
                  <a:pt x="4323162" y="886426"/>
                </a:moveTo>
                <a:lnTo>
                  <a:pt x="356336" y="886426"/>
                </a:lnTo>
                <a:lnTo>
                  <a:pt x="307985" y="889679"/>
                </a:lnTo>
                <a:lnTo>
                  <a:pt x="261610" y="899155"/>
                </a:lnTo>
                <a:lnTo>
                  <a:pt x="217636" y="914429"/>
                </a:lnTo>
                <a:lnTo>
                  <a:pt x="176489" y="935078"/>
                </a:lnTo>
                <a:lnTo>
                  <a:pt x="138592" y="960675"/>
                </a:lnTo>
                <a:lnTo>
                  <a:pt x="104370" y="990797"/>
                </a:lnTo>
                <a:lnTo>
                  <a:pt x="74248" y="1025018"/>
                </a:lnTo>
                <a:lnTo>
                  <a:pt x="48651" y="1062915"/>
                </a:lnTo>
                <a:lnTo>
                  <a:pt x="28003" y="1104063"/>
                </a:lnTo>
                <a:lnTo>
                  <a:pt x="12729" y="1148036"/>
                </a:lnTo>
                <a:lnTo>
                  <a:pt x="3253" y="1194411"/>
                </a:lnTo>
                <a:lnTo>
                  <a:pt x="0" y="1242763"/>
                </a:lnTo>
                <a:lnTo>
                  <a:pt x="0" y="3147809"/>
                </a:lnTo>
                <a:lnTo>
                  <a:pt x="3253" y="3196161"/>
                </a:lnTo>
                <a:lnTo>
                  <a:pt x="12729" y="3242536"/>
                </a:lnTo>
                <a:lnTo>
                  <a:pt x="28003" y="3286510"/>
                </a:lnTo>
                <a:lnTo>
                  <a:pt x="48651" y="3327658"/>
                </a:lnTo>
                <a:lnTo>
                  <a:pt x="74248" y="3365555"/>
                </a:lnTo>
                <a:lnTo>
                  <a:pt x="104370" y="3399776"/>
                </a:lnTo>
                <a:lnTo>
                  <a:pt x="138592" y="3429898"/>
                </a:lnTo>
                <a:lnTo>
                  <a:pt x="176489" y="3455496"/>
                </a:lnTo>
                <a:lnTo>
                  <a:pt x="217636" y="3476144"/>
                </a:lnTo>
                <a:lnTo>
                  <a:pt x="261610" y="3491418"/>
                </a:lnTo>
                <a:lnTo>
                  <a:pt x="307985" y="3500894"/>
                </a:lnTo>
                <a:lnTo>
                  <a:pt x="356336" y="3504147"/>
                </a:lnTo>
                <a:lnTo>
                  <a:pt x="4323162" y="3504147"/>
                </a:lnTo>
                <a:lnTo>
                  <a:pt x="4371515" y="3500894"/>
                </a:lnTo>
                <a:lnTo>
                  <a:pt x="4417891" y="3491418"/>
                </a:lnTo>
                <a:lnTo>
                  <a:pt x="4461866" y="3476144"/>
                </a:lnTo>
                <a:lnTo>
                  <a:pt x="4503015" y="3455496"/>
                </a:lnTo>
                <a:lnTo>
                  <a:pt x="4540912" y="3429898"/>
                </a:lnTo>
                <a:lnTo>
                  <a:pt x="4575135" y="3399776"/>
                </a:lnTo>
                <a:lnTo>
                  <a:pt x="4605257" y="3365555"/>
                </a:lnTo>
                <a:lnTo>
                  <a:pt x="4630855" y="3327658"/>
                </a:lnTo>
                <a:lnTo>
                  <a:pt x="4651503" y="3286510"/>
                </a:lnTo>
                <a:lnTo>
                  <a:pt x="4666778" y="3242536"/>
                </a:lnTo>
                <a:lnTo>
                  <a:pt x="4676254" y="3196161"/>
                </a:lnTo>
                <a:lnTo>
                  <a:pt x="4679507" y="3147809"/>
                </a:lnTo>
                <a:lnTo>
                  <a:pt x="4679507" y="1242763"/>
                </a:lnTo>
                <a:lnTo>
                  <a:pt x="4676254" y="1194411"/>
                </a:lnTo>
                <a:lnTo>
                  <a:pt x="4666778" y="1148036"/>
                </a:lnTo>
                <a:lnTo>
                  <a:pt x="4651503" y="1104063"/>
                </a:lnTo>
                <a:lnTo>
                  <a:pt x="4630855" y="1062915"/>
                </a:lnTo>
                <a:lnTo>
                  <a:pt x="4605257" y="1025018"/>
                </a:lnTo>
                <a:lnTo>
                  <a:pt x="4575135" y="990797"/>
                </a:lnTo>
                <a:lnTo>
                  <a:pt x="4540912" y="960675"/>
                </a:lnTo>
                <a:lnTo>
                  <a:pt x="4503015" y="935078"/>
                </a:lnTo>
                <a:lnTo>
                  <a:pt x="4461866" y="914429"/>
                </a:lnTo>
                <a:lnTo>
                  <a:pt x="4417891" y="899155"/>
                </a:lnTo>
                <a:lnTo>
                  <a:pt x="4371515" y="889679"/>
                </a:lnTo>
                <a:lnTo>
                  <a:pt x="4323162" y="886426"/>
                </a:lnTo>
                <a:close/>
              </a:path>
              <a:path w="4679950" h="3504565">
                <a:moveTo>
                  <a:pt x="2067995" y="0"/>
                </a:moveTo>
                <a:lnTo>
                  <a:pt x="1963286" y="886426"/>
                </a:lnTo>
                <a:lnTo>
                  <a:pt x="2172704" y="886426"/>
                </a:lnTo>
                <a:lnTo>
                  <a:pt x="2067995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206883" y="7327390"/>
            <a:ext cx="4142104" cy="22809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-10160" algn="ctr">
              <a:lnSpc>
                <a:spcPts val="4370"/>
              </a:lnSpc>
              <a:spcBef>
                <a:spcPts val="480"/>
              </a:spcBef>
            </a:pP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38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 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frame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(duplicating </a:t>
            </a:r>
            <a:r>
              <a:rPr sz="3850" spc="4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3850" spc="-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10" dirty="0">
                <a:solidFill>
                  <a:srgbClr val="FFFFFF"/>
                </a:solidFill>
                <a:latin typeface="Calibri"/>
                <a:cs typeface="Calibri"/>
              </a:rPr>
              <a:t>as  </a:t>
            </a:r>
            <a:r>
              <a:rPr sz="3850" spc="65" dirty="0">
                <a:solidFill>
                  <a:srgbClr val="FFFFFF"/>
                </a:solidFill>
                <a:latin typeface="Calibri"/>
                <a:cs typeface="Calibri"/>
              </a:rPr>
              <a:t>necessary)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54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7794" y="467242"/>
            <a:ext cx="14855825" cy="23018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242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775"/>
              </a:spcBef>
            </a:pPr>
            <a:r>
              <a:rPr sz="4100" spc="5" dirty="0">
                <a:latin typeface="Courier New"/>
                <a:cs typeface="Courier New"/>
              </a:rPr>
              <a:t>wages %&gt;%</a:t>
            </a:r>
            <a:endParaRPr sz="4100">
              <a:latin typeface="Courier New"/>
              <a:cs typeface="Courier New"/>
            </a:endParaRPr>
          </a:p>
          <a:p>
            <a:pPr marL="477520">
              <a:lnSpc>
                <a:spcPct val="100000"/>
              </a:lnSpc>
              <a:spcBef>
                <a:spcPts val="184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gather_residuals(</a:t>
            </a:r>
            <a:r>
              <a:rPr sz="4100" spc="10" dirty="0">
                <a:latin typeface="Courier New"/>
                <a:cs typeface="Courier New"/>
              </a:rPr>
              <a:t>mod_h, </a:t>
            </a:r>
            <a:r>
              <a:rPr sz="4100" spc="5" dirty="0">
                <a:latin typeface="Courier New"/>
                <a:cs typeface="Courier New"/>
              </a:rPr>
              <a:t>mod_eh,</a:t>
            </a:r>
            <a:r>
              <a:rPr sz="4100" spc="10" dirty="0">
                <a:latin typeface="Courier New"/>
                <a:cs typeface="Courier New"/>
              </a:rPr>
              <a:t> mod_ehs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779023" y="3571733"/>
            <a:ext cx="15941266" cy="7736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187973" y="4541569"/>
            <a:ext cx="2061845" cy="739140"/>
          </a:xfrm>
          <a:custGeom>
            <a:avLst/>
            <a:gdLst/>
            <a:ahLst/>
            <a:cxnLst/>
            <a:rect l="l" t="t" r="r" b="b"/>
            <a:pathLst>
              <a:path w="2061844" h="739139">
                <a:moveTo>
                  <a:pt x="369469" y="0"/>
                </a:moveTo>
                <a:lnTo>
                  <a:pt x="1692287" y="0"/>
                </a:lnTo>
                <a:lnTo>
                  <a:pt x="1738633" y="2878"/>
                </a:lnTo>
                <a:lnTo>
                  <a:pt x="1783260" y="11283"/>
                </a:lnTo>
                <a:lnTo>
                  <a:pt x="1825824" y="24869"/>
                </a:lnTo>
                <a:lnTo>
                  <a:pt x="1865977" y="43289"/>
                </a:lnTo>
                <a:lnTo>
                  <a:pt x="1903373" y="66196"/>
                </a:lnTo>
                <a:lnTo>
                  <a:pt x="1937667" y="93245"/>
                </a:lnTo>
                <a:lnTo>
                  <a:pt x="1968512" y="124090"/>
                </a:lnTo>
                <a:lnTo>
                  <a:pt x="1995561" y="158383"/>
                </a:lnTo>
                <a:lnTo>
                  <a:pt x="2018468" y="195780"/>
                </a:lnTo>
                <a:lnTo>
                  <a:pt x="2036888" y="235933"/>
                </a:lnTo>
                <a:lnTo>
                  <a:pt x="2050474" y="278496"/>
                </a:lnTo>
                <a:lnTo>
                  <a:pt x="2058879" y="323124"/>
                </a:lnTo>
                <a:lnTo>
                  <a:pt x="2061758" y="369469"/>
                </a:lnTo>
                <a:lnTo>
                  <a:pt x="2058879" y="415815"/>
                </a:lnTo>
                <a:lnTo>
                  <a:pt x="2050474" y="460442"/>
                </a:lnTo>
                <a:lnTo>
                  <a:pt x="2036888" y="503006"/>
                </a:lnTo>
                <a:lnTo>
                  <a:pt x="2018468" y="543159"/>
                </a:lnTo>
                <a:lnTo>
                  <a:pt x="1995561" y="580555"/>
                </a:lnTo>
                <a:lnTo>
                  <a:pt x="1968512" y="614849"/>
                </a:lnTo>
                <a:lnTo>
                  <a:pt x="1937667" y="645693"/>
                </a:lnTo>
                <a:lnTo>
                  <a:pt x="1903373" y="672742"/>
                </a:lnTo>
                <a:lnTo>
                  <a:pt x="1865977" y="695650"/>
                </a:lnTo>
                <a:lnTo>
                  <a:pt x="1825824" y="714069"/>
                </a:lnTo>
                <a:lnTo>
                  <a:pt x="1783260" y="727655"/>
                </a:lnTo>
                <a:lnTo>
                  <a:pt x="1738633" y="736060"/>
                </a:lnTo>
                <a:lnTo>
                  <a:pt x="1692287" y="738939"/>
                </a:lnTo>
                <a:lnTo>
                  <a:pt x="369469" y="738939"/>
                </a:lnTo>
                <a:lnTo>
                  <a:pt x="323124" y="736060"/>
                </a:lnTo>
                <a:lnTo>
                  <a:pt x="278496" y="727655"/>
                </a:lnTo>
                <a:lnTo>
                  <a:pt x="235933" y="714069"/>
                </a:lnTo>
                <a:lnTo>
                  <a:pt x="195780" y="695650"/>
                </a:lnTo>
                <a:lnTo>
                  <a:pt x="158383" y="672742"/>
                </a:lnTo>
                <a:lnTo>
                  <a:pt x="124090" y="645693"/>
                </a:lnTo>
                <a:lnTo>
                  <a:pt x="93245" y="614849"/>
                </a:lnTo>
                <a:lnTo>
                  <a:pt x="66196" y="580555"/>
                </a:lnTo>
                <a:lnTo>
                  <a:pt x="43289" y="543159"/>
                </a:lnTo>
                <a:lnTo>
                  <a:pt x="24869" y="503006"/>
                </a:lnTo>
                <a:lnTo>
                  <a:pt x="11283" y="460442"/>
                </a:lnTo>
                <a:lnTo>
                  <a:pt x="2878" y="415815"/>
                </a:lnTo>
                <a:lnTo>
                  <a:pt x="0" y="369469"/>
                </a:lnTo>
                <a:lnTo>
                  <a:pt x="2878" y="323124"/>
                </a:lnTo>
                <a:lnTo>
                  <a:pt x="11283" y="278496"/>
                </a:lnTo>
                <a:lnTo>
                  <a:pt x="24869" y="235933"/>
                </a:lnTo>
                <a:lnTo>
                  <a:pt x="43289" y="195780"/>
                </a:lnTo>
                <a:lnTo>
                  <a:pt x="66196" y="158383"/>
                </a:lnTo>
                <a:lnTo>
                  <a:pt x="93245" y="124090"/>
                </a:lnTo>
                <a:lnTo>
                  <a:pt x="124090" y="93245"/>
                </a:lnTo>
                <a:lnTo>
                  <a:pt x="158383" y="66196"/>
                </a:lnTo>
                <a:lnTo>
                  <a:pt x="195780" y="43289"/>
                </a:lnTo>
                <a:lnTo>
                  <a:pt x="235933" y="24869"/>
                </a:lnTo>
                <a:lnTo>
                  <a:pt x="278496" y="11283"/>
                </a:lnTo>
                <a:lnTo>
                  <a:pt x="323124" y="2878"/>
                </a:lnTo>
                <a:lnTo>
                  <a:pt x="369469" y="0"/>
                </a:lnTo>
                <a:close/>
              </a:path>
            </a:pathLst>
          </a:custGeom>
          <a:ln w="167534">
            <a:solidFill>
              <a:srgbClr val="0366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187973" y="5274337"/>
            <a:ext cx="2061845" cy="739140"/>
          </a:xfrm>
          <a:custGeom>
            <a:avLst/>
            <a:gdLst/>
            <a:ahLst/>
            <a:cxnLst/>
            <a:rect l="l" t="t" r="r" b="b"/>
            <a:pathLst>
              <a:path w="2061844" h="739139">
                <a:moveTo>
                  <a:pt x="369469" y="0"/>
                </a:moveTo>
                <a:lnTo>
                  <a:pt x="1692287" y="0"/>
                </a:lnTo>
                <a:lnTo>
                  <a:pt x="1738633" y="2878"/>
                </a:lnTo>
                <a:lnTo>
                  <a:pt x="1783260" y="11283"/>
                </a:lnTo>
                <a:lnTo>
                  <a:pt x="1825824" y="24869"/>
                </a:lnTo>
                <a:lnTo>
                  <a:pt x="1865977" y="43289"/>
                </a:lnTo>
                <a:lnTo>
                  <a:pt x="1903373" y="66196"/>
                </a:lnTo>
                <a:lnTo>
                  <a:pt x="1937667" y="93245"/>
                </a:lnTo>
                <a:lnTo>
                  <a:pt x="1968512" y="124090"/>
                </a:lnTo>
                <a:lnTo>
                  <a:pt x="1995561" y="158383"/>
                </a:lnTo>
                <a:lnTo>
                  <a:pt x="2018468" y="195780"/>
                </a:lnTo>
                <a:lnTo>
                  <a:pt x="2036888" y="235933"/>
                </a:lnTo>
                <a:lnTo>
                  <a:pt x="2050474" y="278496"/>
                </a:lnTo>
                <a:lnTo>
                  <a:pt x="2058879" y="323124"/>
                </a:lnTo>
                <a:lnTo>
                  <a:pt x="2061758" y="369469"/>
                </a:lnTo>
                <a:lnTo>
                  <a:pt x="2058879" y="415815"/>
                </a:lnTo>
                <a:lnTo>
                  <a:pt x="2050474" y="460442"/>
                </a:lnTo>
                <a:lnTo>
                  <a:pt x="2036888" y="503006"/>
                </a:lnTo>
                <a:lnTo>
                  <a:pt x="2018468" y="543159"/>
                </a:lnTo>
                <a:lnTo>
                  <a:pt x="1995561" y="580555"/>
                </a:lnTo>
                <a:lnTo>
                  <a:pt x="1968512" y="614849"/>
                </a:lnTo>
                <a:lnTo>
                  <a:pt x="1937667" y="645693"/>
                </a:lnTo>
                <a:lnTo>
                  <a:pt x="1903373" y="672742"/>
                </a:lnTo>
                <a:lnTo>
                  <a:pt x="1865977" y="695650"/>
                </a:lnTo>
                <a:lnTo>
                  <a:pt x="1825824" y="714069"/>
                </a:lnTo>
                <a:lnTo>
                  <a:pt x="1783260" y="727655"/>
                </a:lnTo>
                <a:lnTo>
                  <a:pt x="1738633" y="736060"/>
                </a:lnTo>
                <a:lnTo>
                  <a:pt x="1692287" y="738939"/>
                </a:lnTo>
                <a:lnTo>
                  <a:pt x="369469" y="738939"/>
                </a:lnTo>
                <a:lnTo>
                  <a:pt x="323124" y="736060"/>
                </a:lnTo>
                <a:lnTo>
                  <a:pt x="278496" y="727655"/>
                </a:lnTo>
                <a:lnTo>
                  <a:pt x="235933" y="714069"/>
                </a:lnTo>
                <a:lnTo>
                  <a:pt x="195780" y="695650"/>
                </a:lnTo>
                <a:lnTo>
                  <a:pt x="158383" y="672742"/>
                </a:lnTo>
                <a:lnTo>
                  <a:pt x="124090" y="645693"/>
                </a:lnTo>
                <a:lnTo>
                  <a:pt x="93245" y="614849"/>
                </a:lnTo>
                <a:lnTo>
                  <a:pt x="66196" y="580555"/>
                </a:lnTo>
                <a:lnTo>
                  <a:pt x="43289" y="543159"/>
                </a:lnTo>
                <a:lnTo>
                  <a:pt x="24869" y="503006"/>
                </a:lnTo>
                <a:lnTo>
                  <a:pt x="11283" y="460442"/>
                </a:lnTo>
                <a:lnTo>
                  <a:pt x="2878" y="415815"/>
                </a:lnTo>
                <a:lnTo>
                  <a:pt x="0" y="369469"/>
                </a:lnTo>
                <a:lnTo>
                  <a:pt x="2878" y="323124"/>
                </a:lnTo>
                <a:lnTo>
                  <a:pt x="11283" y="278496"/>
                </a:lnTo>
                <a:lnTo>
                  <a:pt x="24869" y="235933"/>
                </a:lnTo>
                <a:lnTo>
                  <a:pt x="43289" y="195780"/>
                </a:lnTo>
                <a:lnTo>
                  <a:pt x="66196" y="158383"/>
                </a:lnTo>
                <a:lnTo>
                  <a:pt x="93245" y="124090"/>
                </a:lnTo>
                <a:lnTo>
                  <a:pt x="124090" y="93245"/>
                </a:lnTo>
                <a:lnTo>
                  <a:pt x="158383" y="66196"/>
                </a:lnTo>
                <a:lnTo>
                  <a:pt x="195780" y="43289"/>
                </a:lnTo>
                <a:lnTo>
                  <a:pt x="235933" y="24869"/>
                </a:lnTo>
                <a:lnTo>
                  <a:pt x="278496" y="11283"/>
                </a:lnTo>
                <a:lnTo>
                  <a:pt x="323124" y="2878"/>
                </a:lnTo>
                <a:lnTo>
                  <a:pt x="369469" y="0"/>
                </a:lnTo>
                <a:close/>
              </a:path>
            </a:pathLst>
          </a:custGeom>
          <a:ln w="167534">
            <a:solidFill>
              <a:srgbClr val="0366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87973" y="5992534"/>
            <a:ext cx="2061845" cy="739140"/>
          </a:xfrm>
          <a:custGeom>
            <a:avLst/>
            <a:gdLst/>
            <a:ahLst/>
            <a:cxnLst/>
            <a:rect l="l" t="t" r="r" b="b"/>
            <a:pathLst>
              <a:path w="2061844" h="739140">
                <a:moveTo>
                  <a:pt x="369469" y="0"/>
                </a:moveTo>
                <a:lnTo>
                  <a:pt x="1692287" y="0"/>
                </a:lnTo>
                <a:lnTo>
                  <a:pt x="1738633" y="2878"/>
                </a:lnTo>
                <a:lnTo>
                  <a:pt x="1783260" y="11283"/>
                </a:lnTo>
                <a:lnTo>
                  <a:pt x="1825824" y="24869"/>
                </a:lnTo>
                <a:lnTo>
                  <a:pt x="1865977" y="43289"/>
                </a:lnTo>
                <a:lnTo>
                  <a:pt x="1903373" y="66196"/>
                </a:lnTo>
                <a:lnTo>
                  <a:pt x="1937667" y="93245"/>
                </a:lnTo>
                <a:lnTo>
                  <a:pt x="1968512" y="124090"/>
                </a:lnTo>
                <a:lnTo>
                  <a:pt x="1995561" y="158383"/>
                </a:lnTo>
                <a:lnTo>
                  <a:pt x="2018468" y="195780"/>
                </a:lnTo>
                <a:lnTo>
                  <a:pt x="2036888" y="235933"/>
                </a:lnTo>
                <a:lnTo>
                  <a:pt x="2050474" y="278496"/>
                </a:lnTo>
                <a:lnTo>
                  <a:pt x="2058879" y="323124"/>
                </a:lnTo>
                <a:lnTo>
                  <a:pt x="2061758" y="369469"/>
                </a:lnTo>
                <a:lnTo>
                  <a:pt x="2058879" y="415815"/>
                </a:lnTo>
                <a:lnTo>
                  <a:pt x="2050474" y="460442"/>
                </a:lnTo>
                <a:lnTo>
                  <a:pt x="2036888" y="503006"/>
                </a:lnTo>
                <a:lnTo>
                  <a:pt x="2018468" y="543159"/>
                </a:lnTo>
                <a:lnTo>
                  <a:pt x="1995561" y="580555"/>
                </a:lnTo>
                <a:lnTo>
                  <a:pt x="1968512" y="614849"/>
                </a:lnTo>
                <a:lnTo>
                  <a:pt x="1937667" y="645693"/>
                </a:lnTo>
                <a:lnTo>
                  <a:pt x="1903373" y="672742"/>
                </a:lnTo>
                <a:lnTo>
                  <a:pt x="1865977" y="695650"/>
                </a:lnTo>
                <a:lnTo>
                  <a:pt x="1825824" y="714069"/>
                </a:lnTo>
                <a:lnTo>
                  <a:pt x="1783260" y="727655"/>
                </a:lnTo>
                <a:lnTo>
                  <a:pt x="1738633" y="736060"/>
                </a:lnTo>
                <a:lnTo>
                  <a:pt x="1692287" y="738939"/>
                </a:lnTo>
                <a:lnTo>
                  <a:pt x="369469" y="738939"/>
                </a:lnTo>
                <a:lnTo>
                  <a:pt x="323124" y="736060"/>
                </a:lnTo>
                <a:lnTo>
                  <a:pt x="278496" y="727655"/>
                </a:lnTo>
                <a:lnTo>
                  <a:pt x="235933" y="714069"/>
                </a:lnTo>
                <a:lnTo>
                  <a:pt x="195780" y="695650"/>
                </a:lnTo>
                <a:lnTo>
                  <a:pt x="158383" y="672742"/>
                </a:lnTo>
                <a:lnTo>
                  <a:pt x="124090" y="645693"/>
                </a:lnTo>
                <a:lnTo>
                  <a:pt x="93245" y="614849"/>
                </a:lnTo>
                <a:lnTo>
                  <a:pt x="66196" y="580555"/>
                </a:lnTo>
                <a:lnTo>
                  <a:pt x="43289" y="543159"/>
                </a:lnTo>
                <a:lnTo>
                  <a:pt x="24869" y="503006"/>
                </a:lnTo>
                <a:lnTo>
                  <a:pt x="11283" y="460442"/>
                </a:lnTo>
                <a:lnTo>
                  <a:pt x="2878" y="415815"/>
                </a:lnTo>
                <a:lnTo>
                  <a:pt x="0" y="369469"/>
                </a:lnTo>
                <a:lnTo>
                  <a:pt x="2878" y="323124"/>
                </a:lnTo>
                <a:lnTo>
                  <a:pt x="11283" y="278496"/>
                </a:lnTo>
                <a:lnTo>
                  <a:pt x="24869" y="235933"/>
                </a:lnTo>
                <a:lnTo>
                  <a:pt x="43289" y="195780"/>
                </a:lnTo>
                <a:lnTo>
                  <a:pt x="66196" y="158383"/>
                </a:lnTo>
                <a:lnTo>
                  <a:pt x="93245" y="124090"/>
                </a:lnTo>
                <a:lnTo>
                  <a:pt x="124090" y="93245"/>
                </a:lnTo>
                <a:lnTo>
                  <a:pt x="158383" y="66196"/>
                </a:lnTo>
                <a:lnTo>
                  <a:pt x="195780" y="43289"/>
                </a:lnTo>
                <a:lnTo>
                  <a:pt x="235933" y="24869"/>
                </a:lnTo>
                <a:lnTo>
                  <a:pt x="278496" y="11283"/>
                </a:lnTo>
                <a:lnTo>
                  <a:pt x="323124" y="2878"/>
                </a:lnTo>
                <a:lnTo>
                  <a:pt x="369469" y="0"/>
                </a:lnTo>
                <a:close/>
              </a:path>
            </a:pathLst>
          </a:custGeom>
          <a:ln w="167534">
            <a:solidFill>
              <a:srgbClr val="0366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7306448" y="1243806"/>
            <a:ext cx="54997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Predications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489841" y="2992444"/>
            <a:ext cx="13968094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0" dirty="0">
                <a:latin typeface="Calibri"/>
                <a:cs typeface="Calibri"/>
              </a:rPr>
              <a:t>Modelr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65" dirty="0">
                <a:latin typeface="Calibri"/>
                <a:cs typeface="Calibri"/>
              </a:rPr>
              <a:t>provides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30" dirty="0">
                <a:latin typeface="Calibri"/>
                <a:cs typeface="Calibri"/>
              </a:rPr>
              <a:t>the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60" dirty="0">
                <a:latin typeface="Calibri"/>
                <a:cs typeface="Calibri"/>
              </a:rPr>
              <a:t>equivalent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65" dirty="0">
                <a:latin typeface="Calibri"/>
                <a:cs typeface="Calibri"/>
              </a:rPr>
              <a:t>functions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-20" dirty="0">
                <a:latin typeface="Calibri"/>
                <a:cs typeface="Calibri"/>
              </a:rPr>
              <a:t>for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70" dirty="0">
                <a:latin typeface="Calibri"/>
                <a:cs typeface="Calibri"/>
              </a:rPr>
              <a:t>predictions</a:t>
            </a:r>
            <a:endParaRPr sz="47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41142" y="4447897"/>
            <a:ext cx="53670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407AAA"/>
                </a:solidFill>
                <a:latin typeface="Courier New"/>
                <a:cs typeface="Courier New"/>
              </a:rPr>
              <a:t>add_predictions()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41142" y="5076150"/>
            <a:ext cx="630936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95"/>
              </a:spcBef>
            </a:pPr>
            <a:r>
              <a:rPr sz="4100" spc="10" dirty="0">
                <a:solidFill>
                  <a:srgbClr val="407AAA"/>
                </a:solidFill>
                <a:latin typeface="Courier New"/>
                <a:cs typeface="Courier New"/>
              </a:rPr>
              <a:t>spread_predictions()  gather_predictions()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013142" y="4217537"/>
            <a:ext cx="5680710" cy="2601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95"/>
              </a:spcBef>
            </a:pPr>
            <a:r>
              <a:rPr sz="4100" spc="10" dirty="0">
                <a:solidFill>
                  <a:srgbClr val="78A779"/>
                </a:solidFill>
                <a:latin typeface="Courier New"/>
                <a:cs typeface="Courier New"/>
              </a:rPr>
              <a:t>add_residuals()  spread_residuals()  gather_residuals()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12469" y="4839960"/>
            <a:ext cx="1560195" cy="0"/>
          </a:xfrm>
          <a:custGeom>
            <a:avLst/>
            <a:gdLst/>
            <a:ahLst/>
            <a:cxnLst/>
            <a:rect l="l" t="t" r="r" b="b"/>
            <a:pathLst>
              <a:path w="1560195">
                <a:moveTo>
                  <a:pt x="0" y="0"/>
                </a:moveTo>
                <a:lnTo>
                  <a:pt x="41883" y="0"/>
                </a:lnTo>
                <a:lnTo>
                  <a:pt x="1518180" y="0"/>
                </a:lnTo>
                <a:lnTo>
                  <a:pt x="1560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30650" y="4676614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89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27660" y="4676614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163345"/>
                </a:lnTo>
                <a:lnTo>
                  <a:pt x="326691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476227" y="5638756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>
                <a:moveTo>
                  <a:pt x="0" y="0"/>
                </a:moveTo>
                <a:lnTo>
                  <a:pt x="41883" y="0"/>
                </a:lnTo>
                <a:lnTo>
                  <a:pt x="854424" y="0"/>
                </a:lnTo>
                <a:lnTo>
                  <a:pt x="89630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330650" y="5475410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89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191418" y="5475410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163345"/>
                </a:lnTo>
                <a:lnTo>
                  <a:pt x="326691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584973" y="6510479"/>
            <a:ext cx="788035" cy="0"/>
          </a:xfrm>
          <a:custGeom>
            <a:avLst/>
            <a:gdLst/>
            <a:ahLst/>
            <a:cxnLst/>
            <a:rect l="l" t="t" r="r" b="b"/>
            <a:pathLst>
              <a:path w="788034">
                <a:moveTo>
                  <a:pt x="0" y="0"/>
                </a:moveTo>
                <a:lnTo>
                  <a:pt x="41883" y="0"/>
                </a:lnTo>
                <a:lnTo>
                  <a:pt x="745677" y="0"/>
                </a:lnTo>
                <a:lnTo>
                  <a:pt x="787561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330650" y="6347133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89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00164" y="6347133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163345"/>
                </a:lnTo>
                <a:lnTo>
                  <a:pt x="326691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99076" y="1128626"/>
            <a:ext cx="27063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R</a:t>
            </a:r>
            <a:r>
              <a:rPr spc="135" dirty="0"/>
              <a:t>e</a:t>
            </a:r>
            <a:r>
              <a:rPr spc="30" dirty="0"/>
              <a:t>c</a:t>
            </a:r>
            <a:r>
              <a:rPr spc="220" dirty="0"/>
              <a:t>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4378" y="3044798"/>
            <a:ext cx="119481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40" dirty="0">
                <a:latin typeface="Calibri"/>
                <a:cs typeface="Calibri"/>
              </a:rPr>
              <a:t>Use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78AAD6"/>
                </a:solidFill>
                <a:latin typeface="Calibri"/>
                <a:cs typeface="Calibri"/>
              </a:rPr>
              <a:t>glance()</a:t>
            </a:r>
            <a:r>
              <a:rPr sz="4950" spc="145" dirty="0">
                <a:latin typeface="Calibri"/>
                <a:cs typeface="Calibri"/>
              </a:rPr>
              <a:t>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78AAD6"/>
                </a:solidFill>
                <a:latin typeface="Calibri"/>
                <a:cs typeface="Calibri"/>
              </a:rPr>
              <a:t>tidy()</a:t>
            </a:r>
            <a:r>
              <a:rPr sz="4950" spc="150" dirty="0">
                <a:latin typeface="Calibri"/>
                <a:cs typeface="Calibri"/>
              </a:rPr>
              <a:t>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b="1" spc="170" dirty="0">
                <a:solidFill>
                  <a:srgbClr val="78AAD6"/>
                </a:solidFill>
                <a:latin typeface="Calibri"/>
                <a:cs typeface="Calibri"/>
              </a:rPr>
              <a:t>augment()</a:t>
            </a:r>
            <a:r>
              <a:rPr sz="4950" b="1" spc="-130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return  </a:t>
            </a:r>
            <a:r>
              <a:rPr sz="4950" spc="95" dirty="0">
                <a:latin typeface="Calibri"/>
                <a:cs typeface="Calibri"/>
              </a:rPr>
              <a:t>model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values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frame.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4378" y="5526398"/>
            <a:ext cx="1280160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40" dirty="0">
                <a:latin typeface="Calibri"/>
                <a:cs typeface="Calibri"/>
              </a:rPr>
              <a:t>Use </a:t>
            </a:r>
            <a:r>
              <a:rPr sz="4950" b="1" spc="150" dirty="0">
                <a:solidFill>
                  <a:srgbClr val="8FB270"/>
                </a:solidFill>
                <a:latin typeface="Calibri"/>
                <a:cs typeface="Calibri"/>
              </a:rPr>
              <a:t>add_predictions() </a:t>
            </a:r>
            <a:r>
              <a:rPr sz="4950" spc="30" dirty="0">
                <a:latin typeface="Calibri"/>
                <a:cs typeface="Calibri"/>
              </a:rPr>
              <a:t>or</a:t>
            </a:r>
            <a:r>
              <a:rPr sz="4950" spc="-595" dirty="0"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92B573"/>
                </a:solidFill>
                <a:latin typeface="Calibri"/>
                <a:cs typeface="Calibri"/>
              </a:rPr>
              <a:t>gather_predictions()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spc="30" dirty="0">
                <a:latin typeface="Calibri"/>
                <a:cs typeface="Calibri"/>
              </a:rPr>
              <a:t>or </a:t>
            </a:r>
            <a:r>
              <a:rPr sz="4950" b="1" spc="145" dirty="0">
                <a:solidFill>
                  <a:srgbClr val="93B675"/>
                </a:solidFill>
                <a:latin typeface="Calibri"/>
                <a:cs typeface="Calibri"/>
              </a:rPr>
              <a:t>spread_predictions()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85" dirty="0">
                <a:latin typeface="Calibri"/>
                <a:cs typeface="Calibri"/>
              </a:rPr>
              <a:t>visualize</a:t>
            </a:r>
            <a:r>
              <a:rPr sz="4950" spc="-67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predictions.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4378" y="8007998"/>
            <a:ext cx="1203833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40" dirty="0">
                <a:latin typeface="Calibri"/>
                <a:cs typeface="Calibri"/>
              </a:rPr>
              <a:t>Use </a:t>
            </a:r>
            <a:r>
              <a:rPr sz="4950" b="1" spc="155" dirty="0">
                <a:solidFill>
                  <a:srgbClr val="919191"/>
                </a:solidFill>
                <a:latin typeface="Calibri"/>
                <a:cs typeface="Calibri"/>
              </a:rPr>
              <a:t>add_residuals() </a:t>
            </a:r>
            <a:r>
              <a:rPr sz="4950" spc="30" dirty="0">
                <a:latin typeface="Calibri"/>
                <a:cs typeface="Calibri"/>
              </a:rPr>
              <a:t>or </a:t>
            </a:r>
            <a:r>
              <a:rPr sz="4950" b="1" spc="150" dirty="0">
                <a:solidFill>
                  <a:srgbClr val="919191"/>
                </a:solidFill>
                <a:latin typeface="Calibri"/>
                <a:cs typeface="Calibri"/>
              </a:rPr>
              <a:t>gather_residuals()</a:t>
            </a:r>
            <a:r>
              <a:rPr sz="4950" b="1" spc="-775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or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b="1" spc="150" dirty="0">
                <a:solidFill>
                  <a:srgbClr val="919191"/>
                </a:solidFill>
                <a:latin typeface="Calibri"/>
                <a:cs typeface="Calibri"/>
              </a:rPr>
              <a:t>spread_residuals()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85" dirty="0">
                <a:latin typeface="Calibri"/>
                <a:cs typeface="Calibri"/>
              </a:rPr>
              <a:t>visualize</a:t>
            </a:r>
            <a:r>
              <a:rPr sz="4950" spc="-55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residuals.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3330" y="7772315"/>
            <a:ext cx="1809750" cy="2089785"/>
          </a:xfrm>
          <a:custGeom>
            <a:avLst/>
            <a:gdLst/>
            <a:ahLst/>
            <a:cxnLst/>
            <a:rect l="l" t="t" r="r" b="b"/>
            <a:pathLst>
              <a:path w="1809750" h="2089784">
                <a:moveTo>
                  <a:pt x="904838" y="0"/>
                </a:moveTo>
                <a:lnTo>
                  <a:pt x="0" y="522409"/>
                </a:lnTo>
                <a:lnTo>
                  <a:pt x="0" y="1567226"/>
                </a:lnTo>
                <a:lnTo>
                  <a:pt x="904838" y="2089634"/>
                </a:lnTo>
                <a:lnTo>
                  <a:pt x="1809676" y="1567226"/>
                </a:lnTo>
                <a:lnTo>
                  <a:pt x="1809676" y="522409"/>
                </a:lnTo>
                <a:lnTo>
                  <a:pt x="90483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28605" y="7859236"/>
            <a:ext cx="1659126" cy="1915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1357" y="850122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00647" y="868842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00647" y="850122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7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8777" y="846102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9998" y="875917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6" y="16975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39938" y="850122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29474" y="7934459"/>
            <a:ext cx="115910" cy="115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8777" y="885612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5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7122" y="868842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61357" y="887563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86623" y="872744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52743" y="864342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1296" y="875917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5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37122" y="895993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7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7"/>
                </a:lnTo>
                <a:lnTo>
                  <a:pt x="98936" y="16975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03851" y="875917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7"/>
                </a:lnTo>
                <a:lnTo>
                  <a:pt x="98936" y="16975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91941" y="842490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17954" y="850122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31869" y="813742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16258" y="887563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49534" y="847579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6" y="16975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29474" y="821784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50893" y="8592249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84233" y="8913147"/>
            <a:ext cx="115910" cy="115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4172" y="865519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11608" y="887563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9228" y="839276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28729" y="843178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26338" y="8617487"/>
            <a:ext cx="115911" cy="115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06277" y="8359532"/>
            <a:ext cx="115910" cy="115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40326" y="890944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7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7"/>
                </a:lnTo>
                <a:lnTo>
                  <a:pt x="98936" y="16975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67376" y="8876209"/>
            <a:ext cx="115910" cy="115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61236" y="852888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21557" y="842490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97711" y="867915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17954" y="864342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28297" y="8580060"/>
            <a:ext cx="115910" cy="115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64773" y="873032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11608" y="841901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40109" y="891314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584079" y="8981790"/>
            <a:ext cx="113919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27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53330" y="5290258"/>
            <a:ext cx="1809750" cy="2089785"/>
          </a:xfrm>
          <a:custGeom>
            <a:avLst/>
            <a:gdLst/>
            <a:ahLst/>
            <a:cxnLst/>
            <a:rect l="l" t="t" r="r" b="b"/>
            <a:pathLst>
              <a:path w="1809750" h="2089784">
                <a:moveTo>
                  <a:pt x="904838" y="0"/>
                </a:moveTo>
                <a:lnTo>
                  <a:pt x="0" y="522408"/>
                </a:lnTo>
                <a:lnTo>
                  <a:pt x="0" y="1567225"/>
                </a:lnTo>
                <a:lnTo>
                  <a:pt x="904838" y="2089634"/>
                </a:lnTo>
                <a:lnTo>
                  <a:pt x="1809676" y="1567225"/>
                </a:lnTo>
                <a:lnTo>
                  <a:pt x="1809676" y="522408"/>
                </a:lnTo>
                <a:lnTo>
                  <a:pt x="90483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28605" y="5377178"/>
            <a:ext cx="1659126" cy="1915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61357" y="601916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00647" y="620637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00647" y="601916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28777" y="597897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59998" y="627712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39938" y="601916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29474" y="5452402"/>
            <a:ext cx="115910" cy="115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28777" y="637406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37122" y="620637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61357" y="639357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86623" y="624538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7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52743" y="616136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41296" y="627712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7122" y="647788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03851" y="627712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91941" y="594284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17954" y="601916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31869" y="565536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16258" y="639357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49534" y="599373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29474" y="573578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5" y="16975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850893" y="611019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84233" y="6431090"/>
            <a:ext cx="115910" cy="115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064172" y="617313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11608" y="639357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079228" y="591071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28729" y="594972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5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26338" y="6135429"/>
            <a:ext cx="115911" cy="115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06277" y="5877476"/>
            <a:ext cx="115910" cy="115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40326" y="642738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67376" y="6394151"/>
            <a:ext cx="115910" cy="115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61236" y="604683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21557" y="594284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97711" y="619709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17954" y="616136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628297" y="6098002"/>
            <a:ext cx="115910" cy="115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364773" y="6248269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11608" y="593696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40109" y="643109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2584079" y="6500190"/>
            <a:ext cx="113919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27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254702" y="2805930"/>
            <a:ext cx="1806933" cy="20941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834" y="10803724"/>
            <a:ext cx="26301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CC-BY-SA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28749" y="3864352"/>
            <a:ext cx="4147185" cy="4789170"/>
          </a:xfrm>
          <a:custGeom>
            <a:avLst/>
            <a:gdLst/>
            <a:ahLst/>
            <a:cxnLst/>
            <a:rect l="l" t="t" r="r" b="b"/>
            <a:pathLst>
              <a:path w="4147184" h="4789170">
                <a:moveTo>
                  <a:pt x="2073570" y="0"/>
                </a:moveTo>
                <a:lnTo>
                  <a:pt x="0" y="1197175"/>
                </a:lnTo>
                <a:lnTo>
                  <a:pt x="1" y="3591524"/>
                </a:lnTo>
                <a:lnTo>
                  <a:pt x="2073570" y="4788698"/>
                </a:lnTo>
                <a:lnTo>
                  <a:pt x="4147130" y="3591524"/>
                </a:lnTo>
                <a:lnTo>
                  <a:pt x="4147130" y="1197175"/>
                </a:lnTo>
                <a:lnTo>
                  <a:pt x="207357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01253" y="4063543"/>
            <a:ext cx="3802129" cy="4390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65357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84562" y="596531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8"/>
                </a:lnTo>
                <a:lnTo>
                  <a:pt x="250061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84562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19858" y="544418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8"/>
                </a:lnTo>
                <a:lnTo>
                  <a:pt x="0" y="151587"/>
                </a:lnTo>
                <a:lnTo>
                  <a:pt x="12449" y="190699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9"/>
                </a:lnTo>
                <a:lnTo>
                  <a:pt x="262515" y="151587"/>
                </a:lnTo>
                <a:lnTo>
                  <a:pt x="262515" y="110928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08066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03767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4" y="0"/>
                </a:moveTo>
                <a:lnTo>
                  <a:pt x="110924" y="0"/>
                </a:lnTo>
                <a:lnTo>
                  <a:pt x="71811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1" y="250066"/>
                </a:lnTo>
                <a:lnTo>
                  <a:pt x="110924" y="262514"/>
                </a:lnTo>
                <a:lnTo>
                  <a:pt x="151584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7" y="12447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38113" y="423748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5"/>
                </a:lnTo>
                <a:lnTo>
                  <a:pt x="225164" y="225169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19858" y="634961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80654" y="596531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65357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23261" y="605471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4" y="0"/>
                </a:moveTo>
                <a:lnTo>
                  <a:pt x="110924" y="0"/>
                </a:lnTo>
                <a:lnTo>
                  <a:pt x="71811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1" y="250066"/>
                </a:lnTo>
                <a:lnTo>
                  <a:pt x="110924" y="262514"/>
                </a:lnTo>
                <a:lnTo>
                  <a:pt x="151584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8"/>
                </a:lnTo>
                <a:lnTo>
                  <a:pt x="250061" y="71816"/>
                </a:lnTo>
                <a:lnTo>
                  <a:pt x="225167" y="37344"/>
                </a:lnTo>
                <a:lnTo>
                  <a:pt x="190697" y="12448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58122" y="586217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6" y="0"/>
                </a:moveTo>
                <a:lnTo>
                  <a:pt x="110928" y="0"/>
                </a:lnTo>
                <a:lnTo>
                  <a:pt x="71816" y="12448"/>
                </a:lnTo>
                <a:lnTo>
                  <a:pt x="37344" y="37344"/>
                </a:lnTo>
                <a:lnTo>
                  <a:pt x="12448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8" y="190698"/>
                </a:lnTo>
                <a:lnTo>
                  <a:pt x="37344" y="225170"/>
                </a:lnTo>
                <a:lnTo>
                  <a:pt x="71816" y="250066"/>
                </a:lnTo>
                <a:lnTo>
                  <a:pt x="110928" y="262514"/>
                </a:lnTo>
                <a:lnTo>
                  <a:pt x="151586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7" y="12448"/>
                </a:lnTo>
                <a:lnTo>
                  <a:pt x="151586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61051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80654" y="65875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37723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81268" y="53614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5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698" y="250065"/>
                </a:lnTo>
                <a:lnTo>
                  <a:pt x="225167" y="225169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40879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72765" y="4702602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78662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642412" y="547803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138113" y="488689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99703" y="574490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92770" y="648028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4" y="0"/>
                </a:moveTo>
                <a:lnTo>
                  <a:pt x="110924" y="0"/>
                </a:lnTo>
                <a:lnTo>
                  <a:pt x="71811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1" y="250065"/>
                </a:lnTo>
                <a:lnTo>
                  <a:pt x="110924" y="262513"/>
                </a:lnTo>
                <a:lnTo>
                  <a:pt x="151584" y="262513"/>
                </a:lnTo>
                <a:lnTo>
                  <a:pt x="190697" y="250065"/>
                </a:lnTo>
                <a:lnTo>
                  <a:pt x="225167" y="225169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7" y="12447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88463" y="588914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93022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022965" y="528776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65572" y="537716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735077" y="580273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230778" y="5211600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933815" y="647180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141628" y="6395638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40062" y="5599702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90809" y="53614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5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698" y="250065"/>
                </a:lnTo>
                <a:lnTo>
                  <a:pt x="225167" y="225169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836161" y="594405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340879" y="586217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81240" y="5716970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8"/>
                </a:lnTo>
                <a:lnTo>
                  <a:pt x="0" y="151587"/>
                </a:lnTo>
                <a:lnTo>
                  <a:pt x="12449" y="190699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9"/>
                </a:lnTo>
                <a:lnTo>
                  <a:pt x="262513" y="151587"/>
                </a:lnTo>
                <a:lnTo>
                  <a:pt x="262513" y="110928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77332" y="606132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8"/>
                </a:lnTo>
                <a:lnTo>
                  <a:pt x="37348" y="37344"/>
                </a:lnTo>
                <a:lnTo>
                  <a:pt x="12449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9" y="71816"/>
                </a:lnTo>
                <a:lnTo>
                  <a:pt x="225175" y="37344"/>
                </a:lnTo>
                <a:lnTo>
                  <a:pt x="190700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93022" y="534791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29171" y="648028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5" y="0"/>
                </a:moveTo>
                <a:lnTo>
                  <a:pt x="110927" y="0"/>
                </a:lnTo>
                <a:lnTo>
                  <a:pt x="71816" y="12447"/>
                </a:lnTo>
                <a:lnTo>
                  <a:pt x="37344" y="37343"/>
                </a:lnTo>
                <a:lnTo>
                  <a:pt x="12448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8" y="190698"/>
                </a:lnTo>
                <a:lnTo>
                  <a:pt x="37344" y="225169"/>
                </a:lnTo>
                <a:lnTo>
                  <a:pt x="71816" y="250065"/>
                </a:lnTo>
                <a:lnTo>
                  <a:pt x="110927" y="262513"/>
                </a:lnTo>
                <a:lnTo>
                  <a:pt x="151585" y="262513"/>
                </a:lnTo>
                <a:lnTo>
                  <a:pt x="190696" y="250065"/>
                </a:lnTo>
                <a:lnTo>
                  <a:pt x="225166" y="225169"/>
                </a:lnTo>
                <a:lnTo>
                  <a:pt x="250065" y="190698"/>
                </a:lnTo>
                <a:lnTo>
                  <a:pt x="262514" y="151586"/>
                </a:lnTo>
                <a:lnTo>
                  <a:pt x="262514" y="110927"/>
                </a:lnTo>
                <a:lnTo>
                  <a:pt x="250065" y="71815"/>
                </a:lnTo>
                <a:lnTo>
                  <a:pt x="225166" y="37343"/>
                </a:lnTo>
                <a:lnTo>
                  <a:pt x="190696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0971259" y="6688666"/>
            <a:ext cx="24555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8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5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20636" y="1547462"/>
            <a:ext cx="885888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415" dirty="0">
                <a:latin typeface="Trebuchet MS"/>
                <a:cs typeface="Trebuchet MS"/>
              </a:rPr>
              <a:t>Modeling</a:t>
            </a:r>
            <a:r>
              <a:rPr sz="12350" spc="-1305" dirty="0">
                <a:latin typeface="Trebuchet MS"/>
                <a:cs typeface="Trebuchet MS"/>
              </a:rPr>
              <a:t> </a:t>
            </a:r>
            <a:r>
              <a:rPr sz="12350" spc="-780" dirty="0">
                <a:latin typeface="Trebuchet MS"/>
                <a:cs typeface="Trebuchet MS"/>
              </a:rPr>
              <a:t>with</a:t>
            </a:r>
            <a:endParaRPr sz="1235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36708" y="3865346"/>
            <a:ext cx="4130150" cy="47867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80589" y="5542838"/>
            <a:ext cx="221105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84624" y="5212308"/>
            <a:ext cx="221105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27839" y="4380607"/>
            <a:ext cx="221097" cy="221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80589" y="4216226"/>
            <a:ext cx="221105" cy="221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060497" y="4990083"/>
            <a:ext cx="221105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40402" y="5763940"/>
            <a:ext cx="221105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67369" y="5321736"/>
            <a:ext cx="221097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69094" y="6667517"/>
            <a:ext cx="221108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932876" y="5034303"/>
            <a:ext cx="221105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11773" y="5428827"/>
            <a:ext cx="221105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57003" y="6228253"/>
            <a:ext cx="221105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02108" y="7268557"/>
            <a:ext cx="221097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72598" y="8421567"/>
            <a:ext cx="221097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52506" y="8041289"/>
            <a:ext cx="221097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33415" y="8096970"/>
            <a:ext cx="221108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363059" y="6608891"/>
            <a:ext cx="221097" cy="2211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72598" y="6720340"/>
            <a:ext cx="221097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810300" y="8849929"/>
            <a:ext cx="221097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640402" y="7311653"/>
            <a:ext cx="221105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06305" y="7864408"/>
            <a:ext cx="221097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26358" y="7392095"/>
            <a:ext cx="221108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08916" y="5548881"/>
            <a:ext cx="221101" cy="221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2949" y="5218352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56161" y="4386651"/>
            <a:ext cx="221101" cy="2211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08916" y="4222270"/>
            <a:ext cx="221101" cy="2211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88823" y="4996126"/>
            <a:ext cx="221102" cy="221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68728" y="5769983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95691" y="5327779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97421" y="6673560"/>
            <a:ext cx="221101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61202" y="5040346"/>
            <a:ext cx="221102" cy="221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40101" y="5434869"/>
            <a:ext cx="221101" cy="2211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85329" y="6234296"/>
            <a:ext cx="221102" cy="221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30433" y="7274600"/>
            <a:ext cx="221101" cy="2211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00921" y="8427610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0828" y="8047332"/>
            <a:ext cx="221101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61743" y="8103013"/>
            <a:ext cx="221102" cy="221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91379" y="6614934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0921" y="6726384"/>
            <a:ext cx="221102" cy="2211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38624" y="8855973"/>
            <a:ext cx="221102" cy="2211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68728" y="7317696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4629" y="7870451"/>
            <a:ext cx="221101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54685" y="7398137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14996" y="2783026"/>
            <a:ext cx="7526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latin typeface="Calibri"/>
                <a:cs typeface="Calibri"/>
              </a:rPr>
              <a:t>What </a:t>
            </a:r>
            <a:r>
              <a:rPr sz="4950" spc="105" dirty="0">
                <a:latin typeface="Calibri"/>
                <a:cs typeface="Calibri"/>
              </a:rPr>
              <a:t>is </a:t>
            </a:r>
            <a:r>
              <a:rPr sz="4950" spc="30" dirty="0">
                <a:latin typeface="Calibri"/>
                <a:cs typeface="Calibri"/>
              </a:rPr>
              <a:t>the </a:t>
            </a:r>
            <a:r>
              <a:rPr sz="4950" b="1" spc="145" dirty="0">
                <a:solidFill>
                  <a:srgbClr val="78AAD6"/>
                </a:solidFill>
                <a:latin typeface="Calibri"/>
                <a:cs typeface="Calibri"/>
              </a:rPr>
              <a:t>model</a:t>
            </a:r>
            <a:r>
              <a:rPr sz="4950" b="1" spc="-590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4950" b="1" spc="110" dirty="0">
                <a:solidFill>
                  <a:srgbClr val="78AAD6"/>
                </a:solidFill>
                <a:latin typeface="Calibri"/>
                <a:cs typeface="Calibri"/>
              </a:rPr>
              <a:t>function</a:t>
            </a:r>
            <a:r>
              <a:rPr sz="4950" spc="110" dirty="0">
                <a:latin typeface="Calibri"/>
                <a:cs typeface="Calibri"/>
              </a:rPr>
              <a:t>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254184" y="4161069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0425" y="806404"/>
            <a:ext cx="4546600" cy="10243185"/>
          </a:xfrm>
          <a:custGeom>
            <a:avLst/>
            <a:gdLst/>
            <a:ahLst/>
            <a:cxnLst/>
            <a:rect l="l" t="t" r="r" b="b"/>
            <a:pathLst>
              <a:path w="4546600" h="10243185">
                <a:moveTo>
                  <a:pt x="0" y="0"/>
                </a:moveTo>
                <a:lnTo>
                  <a:pt x="4546521" y="0"/>
                </a:lnTo>
                <a:lnTo>
                  <a:pt x="4546521" y="10242804"/>
                </a:lnTo>
                <a:lnTo>
                  <a:pt x="0" y="10242804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4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89655" y="0"/>
            <a:ext cx="5662295" cy="8801100"/>
          </a:xfrm>
          <a:custGeom>
            <a:avLst/>
            <a:gdLst/>
            <a:ahLst/>
            <a:cxnLst/>
            <a:rect l="l" t="t" r="r" b="b"/>
            <a:pathLst>
              <a:path w="5662294" h="8801100">
                <a:moveTo>
                  <a:pt x="5641185" y="0"/>
                </a:moveTo>
                <a:lnTo>
                  <a:pt x="0" y="0"/>
                </a:lnTo>
                <a:lnTo>
                  <a:pt x="49185" y="2278202"/>
                </a:lnTo>
                <a:lnTo>
                  <a:pt x="32609" y="8800552"/>
                </a:lnTo>
                <a:lnTo>
                  <a:pt x="164285" y="8723230"/>
                </a:lnTo>
                <a:lnTo>
                  <a:pt x="295001" y="8644418"/>
                </a:lnTo>
                <a:lnTo>
                  <a:pt x="424744" y="8564127"/>
                </a:lnTo>
                <a:lnTo>
                  <a:pt x="553503" y="8482364"/>
                </a:lnTo>
                <a:lnTo>
                  <a:pt x="681266" y="8399141"/>
                </a:lnTo>
                <a:lnTo>
                  <a:pt x="808020" y="8314467"/>
                </a:lnTo>
                <a:lnTo>
                  <a:pt x="933755" y="8228352"/>
                </a:lnTo>
                <a:lnTo>
                  <a:pt x="1058457" y="8140805"/>
                </a:lnTo>
                <a:lnTo>
                  <a:pt x="1182115" y="8051835"/>
                </a:lnTo>
                <a:lnTo>
                  <a:pt x="1304718" y="7961453"/>
                </a:lnTo>
                <a:lnTo>
                  <a:pt x="1426253" y="7869668"/>
                </a:lnTo>
                <a:lnTo>
                  <a:pt x="1546708" y="7776490"/>
                </a:lnTo>
                <a:lnTo>
                  <a:pt x="1666071" y="7681929"/>
                </a:lnTo>
                <a:lnTo>
                  <a:pt x="1784331" y="7585993"/>
                </a:lnTo>
                <a:lnTo>
                  <a:pt x="1901475" y="7488693"/>
                </a:lnTo>
                <a:lnTo>
                  <a:pt x="2017492" y="7390039"/>
                </a:lnTo>
                <a:lnTo>
                  <a:pt x="2094204" y="7323521"/>
                </a:lnTo>
                <a:lnTo>
                  <a:pt x="2170407" y="7256408"/>
                </a:lnTo>
                <a:lnTo>
                  <a:pt x="2246096" y="7188704"/>
                </a:lnTo>
                <a:lnTo>
                  <a:pt x="2321268" y="7120410"/>
                </a:lnTo>
                <a:lnTo>
                  <a:pt x="2395919" y="7051530"/>
                </a:lnTo>
                <a:lnTo>
                  <a:pt x="2470046" y="6982066"/>
                </a:lnTo>
                <a:lnTo>
                  <a:pt x="2543646" y="6912022"/>
                </a:lnTo>
                <a:lnTo>
                  <a:pt x="2616714" y="6841400"/>
                </a:lnTo>
                <a:lnTo>
                  <a:pt x="2689248" y="6770203"/>
                </a:lnTo>
                <a:lnTo>
                  <a:pt x="2761244" y="6698434"/>
                </a:lnTo>
                <a:lnTo>
                  <a:pt x="2832698" y="6626096"/>
                </a:lnTo>
                <a:lnTo>
                  <a:pt x="2903606" y="6553191"/>
                </a:lnTo>
                <a:lnTo>
                  <a:pt x="2973966" y="6479723"/>
                </a:lnTo>
                <a:lnTo>
                  <a:pt x="3043774" y="6405694"/>
                </a:lnTo>
                <a:lnTo>
                  <a:pt x="3113025" y="6331108"/>
                </a:lnTo>
                <a:lnTo>
                  <a:pt x="3181717" y="6255966"/>
                </a:lnTo>
                <a:lnTo>
                  <a:pt x="3249634" y="6180511"/>
                </a:lnTo>
                <a:lnTo>
                  <a:pt x="3316945" y="6104560"/>
                </a:lnTo>
                <a:lnTo>
                  <a:pt x="3383649" y="6028118"/>
                </a:lnTo>
                <a:lnTo>
                  <a:pt x="3449742" y="5951187"/>
                </a:lnTo>
                <a:lnTo>
                  <a:pt x="3515222" y="5873772"/>
                </a:lnTo>
                <a:lnTo>
                  <a:pt x="3580087" y="5795876"/>
                </a:lnTo>
                <a:lnTo>
                  <a:pt x="3644334" y="5717504"/>
                </a:lnTo>
                <a:lnTo>
                  <a:pt x="3707962" y="5638659"/>
                </a:lnTo>
                <a:lnTo>
                  <a:pt x="3770968" y="5559345"/>
                </a:lnTo>
                <a:lnTo>
                  <a:pt x="3802236" y="5519513"/>
                </a:lnTo>
                <a:lnTo>
                  <a:pt x="3833349" y="5479566"/>
                </a:lnTo>
                <a:lnTo>
                  <a:pt x="3864304" y="5439503"/>
                </a:lnTo>
                <a:lnTo>
                  <a:pt x="3895102" y="5399325"/>
                </a:lnTo>
                <a:lnTo>
                  <a:pt x="3925744" y="5359033"/>
                </a:lnTo>
                <a:lnTo>
                  <a:pt x="3956227" y="5318626"/>
                </a:lnTo>
                <a:lnTo>
                  <a:pt x="3986553" y="5278107"/>
                </a:lnTo>
                <a:lnTo>
                  <a:pt x="4016720" y="5237474"/>
                </a:lnTo>
                <a:lnTo>
                  <a:pt x="4046729" y="5196729"/>
                </a:lnTo>
                <a:lnTo>
                  <a:pt x="4076579" y="5155872"/>
                </a:lnTo>
                <a:lnTo>
                  <a:pt x="4106269" y="5114903"/>
                </a:lnTo>
                <a:lnTo>
                  <a:pt x="4135801" y="5073823"/>
                </a:lnTo>
                <a:lnTo>
                  <a:pt x="4165172" y="5032633"/>
                </a:lnTo>
                <a:lnTo>
                  <a:pt x="4194384" y="4991332"/>
                </a:lnTo>
                <a:lnTo>
                  <a:pt x="4223435" y="4949922"/>
                </a:lnTo>
                <a:lnTo>
                  <a:pt x="4252326" y="4908403"/>
                </a:lnTo>
                <a:lnTo>
                  <a:pt x="4281056" y="4866775"/>
                </a:lnTo>
                <a:lnTo>
                  <a:pt x="4309625" y="4825038"/>
                </a:lnTo>
                <a:lnTo>
                  <a:pt x="4338032" y="4783194"/>
                </a:lnTo>
                <a:lnTo>
                  <a:pt x="4366277" y="4741243"/>
                </a:lnTo>
                <a:lnTo>
                  <a:pt x="4394360" y="4699185"/>
                </a:lnTo>
                <a:lnTo>
                  <a:pt x="4422281" y="4657020"/>
                </a:lnTo>
                <a:lnTo>
                  <a:pt x="4450039" y="4614750"/>
                </a:lnTo>
                <a:lnTo>
                  <a:pt x="4477635" y="4572374"/>
                </a:lnTo>
                <a:lnTo>
                  <a:pt x="4505067" y="4529894"/>
                </a:lnTo>
                <a:lnTo>
                  <a:pt x="4532335" y="4487309"/>
                </a:lnTo>
                <a:lnTo>
                  <a:pt x="4559439" y="4444620"/>
                </a:lnTo>
                <a:lnTo>
                  <a:pt x="4586380" y="4401827"/>
                </a:lnTo>
                <a:lnTo>
                  <a:pt x="4613155" y="4358932"/>
                </a:lnTo>
                <a:lnTo>
                  <a:pt x="4639766" y="4315934"/>
                </a:lnTo>
                <a:lnTo>
                  <a:pt x="4666212" y="4272834"/>
                </a:lnTo>
                <a:lnTo>
                  <a:pt x="4692493" y="4229633"/>
                </a:lnTo>
                <a:lnTo>
                  <a:pt x="4718608" y="4186330"/>
                </a:lnTo>
                <a:lnTo>
                  <a:pt x="4744557" y="4142927"/>
                </a:lnTo>
                <a:lnTo>
                  <a:pt x="4770340" y="4099423"/>
                </a:lnTo>
                <a:lnTo>
                  <a:pt x="4795956" y="4055820"/>
                </a:lnTo>
                <a:lnTo>
                  <a:pt x="4821405" y="4012118"/>
                </a:lnTo>
                <a:lnTo>
                  <a:pt x="4846688" y="3968317"/>
                </a:lnTo>
                <a:lnTo>
                  <a:pt x="4871802" y="3924418"/>
                </a:lnTo>
                <a:lnTo>
                  <a:pt x="4896749" y="3880421"/>
                </a:lnTo>
                <a:lnTo>
                  <a:pt x="4921528" y="3836327"/>
                </a:lnTo>
                <a:lnTo>
                  <a:pt x="4946139" y="3792136"/>
                </a:lnTo>
                <a:lnTo>
                  <a:pt x="4970581" y="3747849"/>
                </a:lnTo>
                <a:lnTo>
                  <a:pt x="4994854" y="3703465"/>
                </a:lnTo>
                <a:lnTo>
                  <a:pt x="5018958" y="3658987"/>
                </a:lnTo>
                <a:lnTo>
                  <a:pt x="5042893" y="3614413"/>
                </a:lnTo>
                <a:lnTo>
                  <a:pt x="5066657" y="3569745"/>
                </a:lnTo>
                <a:lnTo>
                  <a:pt x="5090252" y="3524983"/>
                </a:lnTo>
                <a:lnTo>
                  <a:pt x="5113676" y="3480128"/>
                </a:lnTo>
                <a:lnTo>
                  <a:pt x="5136929" y="3435180"/>
                </a:lnTo>
                <a:lnTo>
                  <a:pt x="5160011" y="3390139"/>
                </a:lnTo>
                <a:lnTo>
                  <a:pt x="5182922" y="3345006"/>
                </a:lnTo>
                <a:lnTo>
                  <a:pt x="5205662" y="3299781"/>
                </a:lnTo>
                <a:lnTo>
                  <a:pt x="5228229" y="3254466"/>
                </a:lnTo>
                <a:lnTo>
                  <a:pt x="5250625" y="3209059"/>
                </a:lnTo>
                <a:lnTo>
                  <a:pt x="5272848" y="3163563"/>
                </a:lnTo>
                <a:lnTo>
                  <a:pt x="5294898" y="3117977"/>
                </a:lnTo>
                <a:lnTo>
                  <a:pt x="5316775" y="3072302"/>
                </a:lnTo>
                <a:lnTo>
                  <a:pt x="5338478" y="3026538"/>
                </a:lnTo>
                <a:lnTo>
                  <a:pt x="5360008" y="2980685"/>
                </a:lnTo>
                <a:lnTo>
                  <a:pt x="5381364" y="2934745"/>
                </a:lnTo>
                <a:lnTo>
                  <a:pt x="5402546" y="2888718"/>
                </a:lnTo>
                <a:lnTo>
                  <a:pt x="5423553" y="2842604"/>
                </a:lnTo>
                <a:lnTo>
                  <a:pt x="5444385" y="2796404"/>
                </a:lnTo>
                <a:lnTo>
                  <a:pt x="5465042" y="2750117"/>
                </a:lnTo>
                <a:lnTo>
                  <a:pt x="5485524" y="2703745"/>
                </a:lnTo>
                <a:lnTo>
                  <a:pt x="5505830" y="2657289"/>
                </a:lnTo>
                <a:lnTo>
                  <a:pt x="5525960" y="2610748"/>
                </a:lnTo>
                <a:lnTo>
                  <a:pt x="5545913" y="2564123"/>
                </a:lnTo>
                <a:lnTo>
                  <a:pt x="5565690" y="2517414"/>
                </a:lnTo>
                <a:lnTo>
                  <a:pt x="5585290" y="2470623"/>
                </a:lnTo>
                <a:lnTo>
                  <a:pt x="5604713" y="2423748"/>
                </a:lnTo>
                <a:lnTo>
                  <a:pt x="5623958" y="2376792"/>
                </a:lnTo>
                <a:lnTo>
                  <a:pt x="5643025" y="2329755"/>
                </a:lnTo>
                <a:lnTo>
                  <a:pt x="5661914" y="2282636"/>
                </a:lnTo>
                <a:lnTo>
                  <a:pt x="56411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32600" y="5183088"/>
            <a:ext cx="5465445" cy="6125845"/>
          </a:xfrm>
          <a:custGeom>
            <a:avLst/>
            <a:gdLst/>
            <a:ahLst/>
            <a:cxnLst/>
            <a:rect l="l" t="t" r="r" b="b"/>
            <a:pathLst>
              <a:path w="5465444" h="6125845">
                <a:moveTo>
                  <a:pt x="5465442" y="0"/>
                </a:moveTo>
                <a:lnTo>
                  <a:pt x="5333765" y="77322"/>
                </a:lnTo>
                <a:lnTo>
                  <a:pt x="5203048" y="156133"/>
                </a:lnTo>
                <a:lnTo>
                  <a:pt x="5073304" y="236425"/>
                </a:lnTo>
                <a:lnTo>
                  <a:pt x="4944544" y="318188"/>
                </a:lnTo>
                <a:lnTo>
                  <a:pt x="4816781" y="401410"/>
                </a:lnTo>
                <a:lnTo>
                  <a:pt x="4690026" y="486085"/>
                </a:lnTo>
                <a:lnTo>
                  <a:pt x="4564291" y="572200"/>
                </a:lnTo>
                <a:lnTo>
                  <a:pt x="4439587" y="659747"/>
                </a:lnTo>
                <a:lnTo>
                  <a:pt x="4315928" y="748717"/>
                </a:lnTo>
                <a:lnTo>
                  <a:pt x="4193325" y="839099"/>
                </a:lnTo>
                <a:lnTo>
                  <a:pt x="4071790" y="930884"/>
                </a:lnTo>
                <a:lnTo>
                  <a:pt x="3951335" y="1024062"/>
                </a:lnTo>
                <a:lnTo>
                  <a:pt x="3831971" y="1118623"/>
                </a:lnTo>
                <a:lnTo>
                  <a:pt x="3713711" y="1214559"/>
                </a:lnTo>
                <a:lnTo>
                  <a:pt x="3596566" y="1311859"/>
                </a:lnTo>
                <a:lnTo>
                  <a:pt x="3480549" y="1410513"/>
                </a:lnTo>
                <a:lnTo>
                  <a:pt x="3403837" y="1477031"/>
                </a:lnTo>
                <a:lnTo>
                  <a:pt x="3327634" y="1544143"/>
                </a:lnTo>
                <a:lnTo>
                  <a:pt x="3251946" y="1611848"/>
                </a:lnTo>
                <a:lnTo>
                  <a:pt x="3176774" y="1680142"/>
                </a:lnTo>
                <a:lnTo>
                  <a:pt x="3102122" y="1749022"/>
                </a:lnTo>
                <a:lnTo>
                  <a:pt x="3027995" y="1818486"/>
                </a:lnTo>
                <a:lnTo>
                  <a:pt x="2954395" y="1888530"/>
                </a:lnTo>
                <a:lnTo>
                  <a:pt x="2881327" y="1959152"/>
                </a:lnTo>
                <a:lnTo>
                  <a:pt x="2808793" y="2030349"/>
                </a:lnTo>
                <a:lnTo>
                  <a:pt x="2736797" y="2102118"/>
                </a:lnTo>
                <a:lnTo>
                  <a:pt x="2665343" y="2174456"/>
                </a:lnTo>
                <a:lnTo>
                  <a:pt x="2594434" y="2247361"/>
                </a:lnTo>
                <a:lnTo>
                  <a:pt x="2524075" y="2320829"/>
                </a:lnTo>
                <a:lnTo>
                  <a:pt x="2454267" y="2394858"/>
                </a:lnTo>
                <a:lnTo>
                  <a:pt x="2385016" y="2469444"/>
                </a:lnTo>
                <a:lnTo>
                  <a:pt x="2316323" y="2544586"/>
                </a:lnTo>
                <a:lnTo>
                  <a:pt x="2248407" y="2620041"/>
                </a:lnTo>
                <a:lnTo>
                  <a:pt x="2181095" y="2695992"/>
                </a:lnTo>
                <a:lnTo>
                  <a:pt x="2114392" y="2772434"/>
                </a:lnTo>
                <a:lnTo>
                  <a:pt x="2048299" y="2849365"/>
                </a:lnTo>
                <a:lnTo>
                  <a:pt x="1982819" y="2926780"/>
                </a:lnTo>
                <a:lnTo>
                  <a:pt x="1917954" y="3004676"/>
                </a:lnTo>
                <a:lnTo>
                  <a:pt x="1853707" y="3083048"/>
                </a:lnTo>
                <a:lnTo>
                  <a:pt x="1790079" y="3161893"/>
                </a:lnTo>
                <a:lnTo>
                  <a:pt x="1727074" y="3241207"/>
                </a:lnTo>
                <a:lnTo>
                  <a:pt x="1695806" y="3281039"/>
                </a:lnTo>
                <a:lnTo>
                  <a:pt x="1664693" y="3320986"/>
                </a:lnTo>
                <a:lnTo>
                  <a:pt x="1633738" y="3361049"/>
                </a:lnTo>
                <a:lnTo>
                  <a:pt x="1602940" y="3401227"/>
                </a:lnTo>
                <a:lnTo>
                  <a:pt x="1572299" y="3441519"/>
                </a:lnTo>
                <a:lnTo>
                  <a:pt x="1541816" y="3481926"/>
                </a:lnTo>
                <a:lnTo>
                  <a:pt x="1511490" y="3522445"/>
                </a:lnTo>
                <a:lnTo>
                  <a:pt x="1481323" y="3563078"/>
                </a:lnTo>
                <a:lnTo>
                  <a:pt x="1451314" y="3603823"/>
                </a:lnTo>
                <a:lnTo>
                  <a:pt x="1421465" y="3644680"/>
                </a:lnTo>
                <a:lnTo>
                  <a:pt x="1391774" y="3685649"/>
                </a:lnTo>
                <a:lnTo>
                  <a:pt x="1362243" y="3726729"/>
                </a:lnTo>
                <a:lnTo>
                  <a:pt x="1332871" y="3767919"/>
                </a:lnTo>
                <a:lnTo>
                  <a:pt x="1303660" y="3809220"/>
                </a:lnTo>
                <a:lnTo>
                  <a:pt x="1274608" y="3850630"/>
                </a:lnTo>
                <a:lnTo>
                  <a:pt x="1245718" y="3892149"/>
                </a:lnTo>
                <a:lnTo>
                  <a:pt x="1216988" y="3933777"/>
                </a:lnTo>
                <a:lnTo>
                  <a:pt x="1188420" y="3975514"/>
                </a:lnTo>
                <a:lnTo>
                  <a:pt x="1160013" y="4017358"/>
                </a:lnTo>
                <a:lnTo>
                  <a:pt x="1131767" y="4059309"/>
                </a:lnTo>
                <a:lnTo>
                  <a:pt x="1103684" y="4101367"/>
                </a:lnTo>
                <a:lnTo>
                  <a:pt x="1075764" y="4143532"/>
                </a:lnTo>
                <a:lnTo>
                  <a:pt x="1048006" y="4185802"/>
                </a:lnTo>
                <a:lnTo>
                  <a:pt x="1020411" y="4228178"/>
                </a:lnTo>
                <a:lnTo>
                  <a:pt x="992979" y="4270658"/>
                </a:lnTo>
                <a:lnTo>
                  <a:pt x="965711" y="4313243"/>
                </a:lnTo>
                <a:lnTo>
                  <a:pt x="938606" y="4355932"/>
                </a:lnTo>
                <a:lnTo>
                  <a:pt x="911666" y="4398725"/>
                </a:lnTo>
                <a:lnTo>
                  <a:pt x="884891" y="4441620"/>
                </a:lnTo>
                <a:lnTo>
                  <a:pt x="858280" y="4484618"/>
                </a:lnTo>
                <a:lnTo>
                  <a:pt x="831834" y="4527718"/>
                </a:lnTo>
                <a:lnTo>
                  <a:pt x="805554" y="4570919"/>
                </a:lnTo>
                <a:lnTo>
                  <a:pt x="779439" y="4614222"/>
                </a:lnTo>
                <a:lnTo>
                  <a:pt x="753490" y="4657625"/>
                </a:lnTo>
                <a:lnTo>
                  <a:pt x="727707" y="4701129"/>
                </a:lnTo>
                <a:lnTo>
                  <a:pt x="702091" y="4744732"/>
                </a:lnTo>
                <a:lnTo>
                  <a:pt x="676642" y="4788434"/>
                </a:lnTo>
                <a:lnTo>
                  <a:pt x="651360" y="4832235"/>
                </a:lnTo>
                <a:lnTo>
                  <a:pt x="626245" y="4876134"/>
                </a:lnTo>
                <a:lnTo>
                  <a:pt x="601298" y="4920131"/>
                </a:lnTo>
                <a:lnTo>
                  <a:pt x="576520" y="4964225"/>
                </a:lnTo>
                <a:lnTo>
                  <a:pt x="551909" y="5008416"/>
                </a:lnTo>
                <a:lnTo>
                  <a:pt x="527467" y="5052703"/>
                </a:lnTo>
                <a:lnTo>
                  <a:pt x="503194" y="5097087"/>
                </a:lnTo>
                <a:lnTo>
                  <a:pt x="479090" y="5141565"/>
                </a:lnTo>
                <a:lnTo>
                  <a:pt x="455156" y="5186139"/>
                </a:lnTo>
                <a:lnTo>
                  <a:pt x="431392" y="5230807"/>
                </a:lnTo>
                <a:lnTo>
                  <a:pt x="407797" y="5275569"/>
                </a:lnTo>
                <a:lnTo>
                  <a:pt x="384374" y="5320424"/>
                </a:lnTo>
                <a:lnTo>
                  <a:pt x="361120" y="5365372"/>
                </a:lnTo>
                <a:lnTo>
                  <a:pt x="338038" y="5410413"/>
                </a:lnTo>
                <a:lnTo>
                  <a:pt x="315127" y="5455546"/>
                </a:lnTo>
                <a:lnTo>
                  <a:pt x="292388" y="5500771"/>
                </a:lnTo>
                <a:lnTo>
                  <a:pt x="269820" y="5546086"/>
                </a:lnTo>
                <a:lnTo>
                  <a:pt x="247425" y="5591493"/>
                </a:lnTo>
                <a:lnTo>
                  <a:pt x="225202" y="5636989"/>
                </a:lnTo>
                <a:lnTo>
                  <a:pt x="203152" y="5682575"/>
                </a:lnTo>
                <a:lnTo>
                  <a:pt x="181276" y="5728250"/>
                </a:lnTo>
                <a:lnTo>
                  <a:pt x="159572" y="5774014"/>
                </a:lnTo>
                <a:lnTo>
                  <a:pt x="138042" y="5819867"/>
                </a:lnTo>
                <a:lnTo>
                  <a:pt x="116686" y="5865807"/>
                </a:lnTo>
                <a:lnTo>
                  <a:pt x="95505" y="5911834"/>
                </a:lnTo>
                <a:lnTo>
                  <a:pt x="74498" y="5957948"/>
                </a:lnTo>
                <a:lnTo>
                  <a:pt x="53666" y="6004149"/>
                </a:lnTo>
                <a:lnTo>
                  <a:pt x="33008" y="6050435"/>
                </a:lnTo>
                <a:lnTo>
                  <a:pt x="12527" y="6096807"/>
                </a:lnTo>
                <a:lnTo>
                  <a:pt x="0" y="6125467"/>
                </a:lnTo>
                <a:lnTo>
                  <a:pt x="5449866" y="6125467"/>
                </a:lnTo>
                <a:lnTo>
                  <a:pt x="54654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80597" y="5542838"/>
            <a:ext cx="221097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84621" y="5212308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27839" y="4380608"/>
            <a:ext cx="221097" cy="221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80597" y="4216226"/>
            <a:ext cx="221097" cy="221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60494" y="4990083"/>
            <a:ext cx="221108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40402" y="5763939"/>
            <a:ext cx="221105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67369" y="5321736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69094" y="6667516"/>
            <a:ext cx="221108" cy="221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32876" y="5034303"/>
            <a:ext cx="221105" cy="2211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11781" y="5428827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57003" y="6228254"/>
            <a:ext cx="221105" cy="2211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02108" y="726855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72598" y="842156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52506" y="8041289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33415" y="8096970"/>
            <a:ext cx="221108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63059" y="6608891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72598" y="6720340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810300" y="8849929"/>
            <a:ext cx="221097" cy="2211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640402" y="7311653"/>
            <a:ext cx="221105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06305" y="7864408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026358" y="7392095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508916" y="5548881"/>
            <a:ext cx="221101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12949" y="5218352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56161" y="4386651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8916" y="4222270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88823" y="499612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68728" y="5769983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95691" y="5327779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97421" y="6673560"/>
            <a:ext cx="221101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61202" y="504034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40101" y="5434869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85329" y="623429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30433" y="7274600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00921" y="8427610"/>
            <a:ext cx="221102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80828" y="8047332"/>
            <a:ext cx="221101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61743" y="8103013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91379" y="6614934"/>
            <a:ext cx="221101" cy="221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00921" y="6726384"/>
            <a:ext cx="221102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38624" y="8855973"/>
            <a:ext cx="221102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68728" y="7317696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34629" y="7870451"/>
            <a:ext cx="221101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54685" y="7398137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14996" y="2783026"/>
            <a:ext cx="102285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latin typeface="Calibri"/>
                <a:cs typeface="Calibri"/>
              </a:rPr>
              <a:t>What </a:t>
            </a:r>
            <a:r>
              <a:rPr sz="4950" b="1" spc="150" dirty="0">
                <a:solidFill>
                  <a:srgbClr val="A6AAA9"/>
                </a:solidFill>
                <a:latin typeface="Calibri"/>
                <a:cs typeface="Calibri"/>
              </a:rPr>
              <a:t>uncertainty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82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associated </a:t>
            </a:r>
            <a:r>
              <a:rPr sz="4950" spc="45" dirty="0">
                <a:latin typeface="Calibri"/>
                <a:cs typeface="Calibri"/>
              </a:rPr>
              <a:t>with </a:t>
            </a:r>
            <a:r>
              <a:rPr sz="4950" spc="-80" dirty="0">
                <a:latin typeface="Calibri"/>
                <a:cs typeface="Calibri"/>
              </a:rPr>
              <a:t>it?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4254184" y="4161069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0425" y="806404"/>
            <a:ext cx="4546600" cy="10502265"/>
          </a:xfrm>
          <a:custGeom>
            <a:avLst/>
            <a:gdLst/>
            <a:ahLst/>
            <a:cxnLst/>
            <a:rect l="l" t="t" r="r" b="b"/>
            <a:pathLst>
              <a:path w="4546600" h="10502265">
                <a:moveTo>
                  <a:pt x="0" y="0"/>
                </a:moveTo>
                <a:lnTo>
                  <a:pt x="4546521" y="0"/>
                </a:lnTo>
                <a:lnTo>
                  <a:pt x="4546521" y="10502151"/>
                </a:lnTo>
                <a:lnTo>
                  <a:pt x="0" y="10502151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4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89655" y="0"/>
            <a:ext cx="5662295" cy="8801100"/>
          </a:xfrm>
          <a:custGeom>
            <a:avLst/>
            <a:gdLst/>
            <a:ahLst/>
            <a:cxnLst/>
            <a:rect l="l" t="t" r="r" b="b"/>
            <a:pathLst>
              <a:path w="5662294" h="8801100">
                <a:moveTo>
                  <a:pt x="5641185" y="0"/>
                </a:moveTo>
                <a:lnTo>
                  <a:pt x="0" y="0"/>
                </a:lnTo>
                <a:lnTo>
                  <a:pt x="49185" y="2278202"/>
                </a:lnTo>
                <a:lnTo>
                  <a:pt x="32609" y="8800552"/>
                </a:lnTo>
                <a:lnTo>
                  <a:pt x="164285" y="8723230"/>
                </a:lnTo>
                <a:lnTo>
                  <a:pt x="295001" y="8644418"/>
                </a:lnTo>
                <a:lnTo>
                  <a:pt x="424744" y="8564127"/>
                </a:lnTo>
                <a:lnTo>
                  <a:pt x="553503" y="8482364"/>
                </a:lnTo>
                <a:lnTo>
                  <a:pt x="681266" y="8399141"/>
                </a:lnTo>
                <a:lnTo>
                  <a:pt x="808020" y="8314467"/>
                </a:lnTo>
                <a:lnTo>
                  <a:pt x="933755" y="8228352"/>
                </a:lnTo>
                <a:lnTo>
                  <a:pt x="1058457" y="8140805"/>
                </a:lnTo>
                <a:lnTo>
                  <a:pt x="1182115" y="8051835"/>
                </a:lnTo>
                <a:lnTo>
                  <a:pt x="1304718" y="7961453"/>
                </a:lnTo>
                <a:lnTo>
                  <a:pt x="1426253" y="7869668"/>
                </a:lnTo>
                <a:lnTo>
                  <a:pt x="1546708" y="7776490"/>
                </a:lnTo>
                <a:lnTo>
                  <a:pt x="1666071" y="7681929"/>
                </a:lnTo>
                <a:lnTo>
                  <a:pt x="1784331" y="7585993"/>
                </a:lnTo>
                <a:lnTo>
                  <a:pt x="1901475" y="7488693"/>
                </a:lnTo>
                <a:lnTo>
                  <a:pt x="2017492" y="7390039"/>
                </a:lnTo>
                <a:lnTo>
                  <a:pt x="2094204" y="7323521"/>
                </a:lnTo>
                <a:lnTo>
                  <a:pt x="2170407" y="7256408"/>
                </a:lnTo>
                <a:lnTo>
                  <a:pt x="2246096" y="7188704"/>
                </a:lnTo>
                <a:lnTo>
                  <a:pt x="2321268" y="7120410"/>
                </a:lnTo>
                <a:lnTo>
                  <a:pt x="2395919" y="7051530"/>
                </a:lnTo>
                <a:lnTo>
                  <a:pt x="2470046" y="6982066"/>
                </a:lnTo>
                <a:lnTo>
                  <a:pt x="2543646" y="6912022"/>
                </a:lnTo>
                <a:lnTo>
                  <a:pt x="2616714" y="6841400"/>
                </a:lnTo>
                <a:lnTo>
                  <a:pt x="2689248" y="6770203"/>
                </a:lnTo>
                <a:lnTo>
                  <a:pt x="2761244" y="6698434"/>
                </a:lnTo>
                <a:lnTo>
                  <a:pt x="2832698" y="6626096"/>
                </a:lnTo>
                <a:lnTo>
                  <a:pt x="2903606" y="6553191"/>
                </a:lnTo>
                <a:lnTo>
                  <a:pt x="2973966" y="6479723"/>
                </a:lnTo>
                <a:lnTo>
                  <a:pt x="3043774" y="6405694"/>
                </a:lnTo>
                <a:lnTo>
                  <a:pt x="3113025" y="6331108"/>
                </a:lnTo>
                <a:lnTo>
                  <a:pt x="3181717" y="6255966"/>
                </a:lnTo>
                <a:lnTo>
                  <a:pt x="3249634" y="6180511"/>
                </a:lnTo>
                <a:lnTo>
                  <a:pt x="3316945" y="6104560"/>
                </a:lnTo>
                <a:lnTo>
                  <a:pt x="3383649" y="6028118"/>
                </a:lnTo>
                <a:lnTo>
                  <a:pt x="3449742" y="5951187"/>
                </a:lnTo>
                <a:lnTo>
                  <a:pt x="3515222" y="5873772"/>
                </a:lnTo>
                <a:lnTo>
                  <a:pt x="3580087" y="5795876"/>
                </a:lnTo>
                <a:lnTo>
                  <a:pt x="3644334" y="5717504"/>
                </a:lnTo>
                <a:lnTo>
                  <a:pt x="3707962" y="5638659"/>
                </a:lnTo>
                <a:lnTo>
                  <a:pt x="3770968" y="5559345"/>
                </a:lnTo>
                <a:lnTo>
                  <a:pt x="3802236" y="5519513"/>
                </a:lnTo>
                <a:lnTo>
                  <a:pt x="3833349" y="5479566"/>
                </a:lnTo>
                <a:lnTo>
                  <a:pt x="3864304" y="5439503"/>
                </a:lnTo>
                <a:lnTo>
                  <a:pt x="3895102" y="5399325"/>
                </a:lnTo>
                <a:lnTo>
                  <a:pt x="3925744" y="5359033"/>
                </a:lnTo>
                <a:lnTo>
                  <a:pt x="3956227" y="5318626"/>
                </a:lnTo>
                <a:lnTo>
                  <a:pt x="3986553" y="5278107"/>
                </a:lnTo>
                <a:lnTo>
                  <a:pt x="4016720" y="5237474"/>
                </a:lnTo>
                <a:lnTo>
                  <a:pt x="4046729" y="5196729"/>
                </a:lnTo>
                <a:lnTo>
                  <a:pt x="4076579" y="5155872"/>
                </a:lnTo>
                <a:lnTo>
                  <a:pt x="4106269" y="5114903"/>
                </a:lnTo>
                <a:lnTo>
                  <a:pt x="4135801" y="5073823"/>
                </a:lnTo>
                <a:lnTo>
                  <a:pt x="4165172" y="5032633"/>
                </a:lnTo>
                <a:lnTo>
                  <a:pt x="4194384" y="4991332"/>
                </a:lnTo>
                <a:lnTo>
                  <a:pt x="4223435" y="4949922"/>
                </a:lnTo>
                <a:lnTo>
                  <a:pt x="4252326" y="4908403"/>
                </a:lnTo>
                <a:lnTo>
                  <a:pt x="4281056" y="4866775"/>
                </a:lnTo>
                <a:lnTo>
                  <a:pt x="4309625" y="4825038"/>
                </a:lnTo>
                <a:lnTo>
                  <a:pt x="4338032" y="4783194"/>
                </a:lnTo>
                <a:lnTo>
                  <a:pt x="4366277" y="4741243"/>
                </a:lnTo>
                <a:lnTo>
                  <a:pt x="4394360" y="4699185"/>
                </a:lnTo>
                <a:lnTo>
                  <a:pt x="4422281" y="4657020"/>
                </a:lnTo>
                <a:lnTo>
                  <a:pt x="4450039" y="4614750"/>
                </a:lnTo>
                <a:lnTo>
                  <a:pt x="4477635" y="4572374"/>
                </a:lnTo>
                <a:lnTo>
                  <a:pt x="4505067" y="4529894"/>
                </a:lnTo>
                <a:lnTo>
                  <a:pt x="4532335" y="4487309"/>
                </a:lnTo>
                <a:lnTo>
                  <a:pt x="4559439" y="4444620"/>
                </a:lnTo>
                <a:lnTo>
                  <a:pt x="4586380" y="4401827"/>
                </a:lnTo>
                <a:lnTo>
                  <a:pt x="4613155" y="4358932"/>
                </a:lnTo>
                <a:lnTo>
                  <a:pt x="4639766" y="4315934"/>
                </a:lnTo>
                <a:lnTo>
                  <a:pt x="4666212" y="4272834"/>
                </a:lnTo>
                <a:lnTo>
                  <a:pt x="4692493" y="4229633"/>
                </a:lnTo>
                <a:lnTo>
                  <a:pt x="4718608" y="4186330"/>
                </a:lnTo>
                <a:lnTo>
                  <a:pt x="4744557" y="4142927"/>
                </a:lnTo>
                <a:lnTo>
                  <a:pt x="4770340" y="4099423"/>
                </a:lnTo>
                <a:lnTo>
                  <a:pt x="4795956" y="4055820"/>
                </a:lnTo>
                <a:lnTo>
                  <a:pt x="4821405" y="4012118"/>
                </a:lnTo>
                <a:lnTo>
                  <a:pt x="4846688" y="3968317"/>
                </a:lnTo>
                <a:lnTo>
                  <a:pt x="4871802" y="3924418"/>
                </a:lnTo>
                <a:lnTo>
                  <a:pt x="4896749" y="3880421"/>
                </a:lnTo>
                <a:lnTo>
                  <a:pt x="4921528" y="3836327"/>
                </a:lnTo>
                <a:lnTo>
                  <a:pt x="4946139" y="3792136"/>
                </a:lnTo>
                <a:lnTo>
                  <a:pt x="4970581" y="3747849"/>
                </a:lnTo>
                <a:lnTo>
                  <a:pt x="4994854" y="3703465"/>
                </a:lnTo>
                <a:lnTo>
                  <a:pt x="5018958" y="3658987"/>
                </a:lnTo>
                <a:lnTo>
                  <a:pt x="5042893" y="3614413"/>
                </a:lnTo>
                <a:lnTo>
                  <a:pt x="5066657" y="3569745"/>
                </a:lnTo>
                <a:lnTo>
                  <a:pt x="5090252" y="3524983"/>
                </a:lnTo>
                <a:lnTo>
                  <a:pt x="5113676" y="3480128"/>
                </a:lnTo>
                <a:lnTo>
                  <a:pt x="5136929" y="3435180"/>
                </a:lnTo>
                <a:lnTo>
                  <a:pt x="5160011" y="3390139"/>
                </a:lnTo>
                <a:lnTo>
                  <a:pt x="5182922" y="3345006"/>
                </a:lnTo>
                <a:lnTo>
                  <a:pt x="5205662" y="3299781"/>
                </a:lnTo>
                <a:lnTo>
                  <a:pt x="5228229" y="3254466"/>
                </a:lnTo>
                <a:lnTo>
                  <a:pt x="5250625" y="3209059"/>
                </a:lnTo>
                <a:lnTo>
                  <a:pt x="5272848" y="3163563"/>
                </a:lnTo>
                <a:lnTo>
                  <a:pt x="5294898" y="3117977"/>
                </a:lnTo>
                <a:lnTo>
                  <a:pt x="5316775" y="3072302"/>
                </a:lnTo>
                <a:lnTo>
                  <a:pt x="5338478" y="3026538"/>
                </a:lnTo>
                <a:lnTo>
                  <a:pt x="5360008" y="2980685"/>
                </a:lnTo>
                <a:lnTo>
                  <a:pt x="5381364" y="2934745"/>
                </a:lnTo>
                <a:lnTo>
                  <a:pt x="5402546" y="2888718"/>
                </a:lnTo>
                <a:lnTo>
                  <a:pt x="5423553" y="2842604"/>
                </a:lnTo>
                <a:lnTo>
                  <a:pt x="5444385" y="2796404"/>
                </a:lnTo>
                <a:lnTo>
                  <a:pt x="5465042" y="2750117"/>
                </a:lnTo>
                <a:lnTo>
                  <a:pt x="5485524" y="2703745"/>
                </a:lnTo>
                <a:lnTo>
                  <a:pt x="5505830" y="2657289"/>
                </a:lnTo>
                <a:lnTo>
                  <a:pt x="5525960" y="2610748"/>
                </a:lnTo>
                <a:lnTo>
                  <a:pt x="5545913" y="2564123"/>
                </a:lnTo>
                <a:lnTo>
                  <a:pt x="5565690" y="2517414"/>
                </a:lnTo>
                <a:lnTo>
                  <a:pt x="5585290" y="2470623"/>
                </a:lnTo>
                <a:lnTo>
                  <a:pt x="5604713" y="2423748"/>
                </a:lnTo>
                <a:lnTo>
                  <a:pt x="5623958" y="2376792"/>
                </a:lnTo>
                <a:lnTo>
                  <a:pt x="5643025" y="2329755"/>
                </a:lnTo>
                <a:lnTo>
                  <a:pt x="5661914" y="2282636"/>
                </a:lnTo>
                <a:lnTo>
                  <a:pt x="56411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30932" y="5179273"/>
            <a:ext cx="5467350" cy="6129655"/>
          </a:xfrm>
          <a:custGeom>
            <a:avLst/>
            <a:gdLst/>
            <a:ahLst/>
            <a:cxnLst/>
            <a:rect l="l" t="t" r="r" b="b"/>
            <a:pathLst>
              <a:path w="5467350" h="6129655">
                <a:moveTo>
                  <a:pt x="5467110" y="0"/>
                </a:moveTo>
                <a:lnTo>
                  <a:pt x="5335432" y="77322"/>
                </a:lnTo>
                <a:lnTo>
                  <a:pt x="5204716" y="156133"/>
                </a:lnTo>
                <a:lnTo>
                  <a:pt x="5074972" y="236425"/>
                </a:lnTo>
                <a:lnTo>
                  <a:pt x="4946212" y="318187"/>
                </a:lnTo>
                <a:lnTo>
                  <a:pt x="4818448" y="401410"/>
                </a:lnTo>
                <a:lnTo>
                  <a:pt x="4691693" y="486084"/>
                </a:lnTo>
                <a:lnTo>
                  <a:pt x="4565958" y="572200"/>
                </a:lnTo>
                <a:lnTo>
                  <a:pt x="4441255" y="659747"/>
                </a:lnTo>
                <a:lnTo>
                  <a:pt x="4317596" y="748717"/>
                </a:lnTo>
                <a:lnTo>
                  <a:pt x="4194993" y="839098"/>
                </a:lnTo>
                <a:lnTo>
                  <a:pt x="4073457" y="930883"/>
                </a:lnTo>
                <a:lnTo>
                  <a:pt x="3953002" y="1024061"/>
                </a:lnTo>
                <a:lnTo>
                  <a:pt x="3833638" y="1118623"/>
                </a:lnTo>
                <a:lnTo>
                  <a:pt x="3715378" y="1214559"/>
                </a:lnTo>
                <a:lnTo>
                  <a:pt x="3598234" y="1311858"/>
                </a:lnTo>
                <a:lnTo>
                  <a:pt x="3482217" y="1410513"/>
                </a:lnTo>
                <a:lnTo>
                  <a:pt x="3405504" y="1477031"/>
                </a:lnTo>
                <a:lnTo>
                  <a:pt x="3329302" y="1544143"/>
                </a:lnTo>
                <a:lnTo>
                  <a:pt x="3253613" y="1611848"/>
                </a:lnTo>
                <a:lnTo>
                  <a:pt x="3178441" y="1680141"/>
                </a:lnTo>
                <a:lnTo>
                  <a:pt x="3103790" y="1749021"/>
                </a:lnTo>
                <a:lnTo>
                  <a:pt x="3029662" y="1818485"/>
                </a:lnTo>
                <a:lnTo>
                  <a:pt x="2956062" y="1888529"/>
                </a:lnTo>
                <a:lnTo>
                  <a:pt x="2882994" y="1959152"/>
                </a:lnTo>
                <a:lnTo>
                  <a:pt x="2810460" y="2030349"/>
                </a:lnTo>
                <a:lnTo>
                  <a:pt x="2738464" y="2102118"/>
                </a:lnTo>
                <a:lnTo>
                  <a:pt x="2667010" y="2174456"/>
                </a:lnTo>
                <a:lnTo>
                  <a:pt x="2596102" y="2247361"/>
                </a:lnTo>
                <a:lnTo>
                  <a:pt x="2525742" y="2320829"/>
                </a:lnTo>
                <a:lnTo>
                  <a:pt x="2455935" y="2394858"/>
                </a:lnTo>
                <a:lnTo>
                  <a:pt x="2386683" y="2469444"/>
                </a:lnTo>
                <a:lnTo>
                  <a:pt x="2317991" y="2544586"/>
                </a:lnTo>
                <a:lnTo>
                  <a:pt x="2250074" y="2620041"/>
                </a:lnTo>
                <a:lnTo>
                  <a:pt x="2182763" y="2695992"/>
                </a:lnTo>
                <a:lnTo>
                  <a:pt x="2116060" y="2772434"/>
                </a:lnTo>
                <a:lnTo>
                  <a:pt x="2049967" y="2849365"/>
                </a:lnTo>
                <a:lnTo>
                  <a:pt x="1984487" y="2926780"/>
                </a:lnTo>
                <a:lnTo>
                  <a:pt x="1919622" y="3004676"/>
                </a:lnTo>
                <a:lnTo>
                  <a:pt x="1855374" y="3083048"/>
                </a:lnTo>
                <a:lnTo>
                  <a:pt x="1791747" y="3161893"/>
                </a:lnTo>
                <a:lnTo>
                  <a:pt x="1728742" y="3241207"/>
                </a:lnTo>
                <a:lnTo>
                  <a:pt x="1697473" y="3281039"/>
                </a:lnTo>
                <a:lnTo>
                  <a:pt x="1666361" y="3320986"/>
                </a:lnTo>
                <a:lnTo>
                  <a:pt x="1635406" y="3361049"/>
                </a:lnTo>
                <a:lnTo>
                  <a:pt x="1604607" y="3401227"/>
                </a:lnTo>
                <a:lnTo>
                  <a:pt x="1573966" y="3441519"/>
                </a:lnTo>
                <a:lnTo>
                  <a:pt x="1543483" y="3481926"/>
                </a:lnTo>
                <a:lnTo>
                  <a:pt x="1513158" y="3522445"/>
                </a:lnTo>
                <a:lnTo>
                  <a:pt x="1482990" y="3563078"/>
                </a:lnTo>
                <a:lnTo>
                  <a:pt x="1452982" y="3603823"/>
                </a:lnTo>
                <a:lnTo>
                  <a:pt x="1423132" y="3644680"/>
                </a:lnTo>
                <a:lnTo>
                  <a:pt x="1393441" y="3685649"/>
                </a:lnTo>
                <a:lnTo>
                  <a:pt x="1363910" y="3726729"/>
                </a:lnTo>
                <a:lnTo>
                  <a:pt x="1334538" y="3767919"/>
                </a:lnTo>
                <a:lnTo>
                  <a:pt x="1305327" y="3809220"/>
                </a:lnTo>
                <a:lnTo>
                  <a:pt x="1276276" y="3850630"/>
                </a:lnTo>
                <a:lnTo>
                  <a:pt x="1247385" y="3892149"/>
                </a:lnTo>
                <a:lnTo>
                  <a:pt x="1218656" y="3933777"/>
                </a:lnTo>
                <a:lnTo>
                  <a:pt x="1190087" y="3975514"/>
                </a:lnTo>
                <a:lnTo>
                  <a:pt x="1161680" y="4017358"/>
                </a:lnTo>
                <a:lnTo>
                  <a:pt x="1133435" y="4059309"/>
                </a:lnTo>
                <a:lnTo>
                  <a:pt x="1105352" y="4101367"/>
                </a:lnTo>
                <a:lnTo>
                  <a:pt x="1077431" y="4143532"/>
                </a:lnTo>
                <a:lnTo>
                  <a:pt x="1049673" y="4185802"/>
                </a:lnTo>
                <a:lnTo>
                  <a:pt x="1022078" y="4228178"/>
                </a:lnTo>
                <a:lnTo>
                  <a:pt x="994646" y="4270658"/>
                </a:lnTo>
                <a:lnTo>
                  <a:pt x="967378" y="4313243"/>
                </a:lnTo>
                <a:lnTo>
                  <a:pt x="940274" y="4355932"/>
                </a:lnTo>
                <a:lnTo>
                  <a:pt x="913334" y="4398725"/>
                </a:lnTo>
                <a:lnTo>
                  <a:pt x="886558" y="4441620"/>
                </a:lnTo>
                <a:lnTo>
                  <a:pt x="859947" y="4484618"/>
                </a:lnTo>
                <a:lnTo>
                  <a:pt x="833501" y="4527718"/>
                </a:lnTo>
                <a:lnTo>
                  <a:pt x="807221" y="4570919"/>
                </a:lnTo>
                <a:lnTo>
                  <a:pt x="781106" y="4614222"/>
                </a:lnTo>
                <a:lnTo>
                  <a:pt x="755157" y="4657625"/>
                </a:lnTo>
                <a:lnTo>
                  <a:pt x="729375" y="4701129"/>
                </a:lnTo>
                <a:lnTo>
                  <a:pt x="703759" y="4744732"/>
                </a:lnTo>
                <a:lnTo>
                  <a:pt x="678309" y="4788434"/>
                </a:lnTo>
                <a:lnTo>
                  <a:pt x="653027" y="4832235"/>
                </a:lnTo>
                <a:lnTo>
                  <a:pt x="627913" y="4876134"/>
                </a:lnTo>
                <a:lnTo>
                  <a:pt x="602966" y="4920131"/>
                </a:lnTo>
                <a:lnTo>
                  <a:pt x="578187" y="4964225"/>
                </a:lnTo>
                <a:lnTo>
                  <a:pt x="553576" y="5008416"/>
                </a:lnTo>
                <a:lnTo>
                  <a:pt x="529135" y="5052703"/>
                </a:lnTo>
                <a:lnTo>
                  <a:pt x="504862" y="5097087"/>
                </a:lnTo>
                <a:lnTo>
                  <a:pt x="480758" y="5141565"/>
                </a:lnTo>
                <a:lnTo>
                  <a:pt x="456824" y="5186139"/>
                </a:lnTo>
                <a:lnTo>
                  <a:pt x="433059" y="5230807"/>
                </a:lnTo>
                <a:lnTo>
                  <a:pt x="409465" y="5275569"/>
                </a:lnTo>
                <a:lnTo>
                  <a:pt x="386041" y="5320424"/>
                </a:lnTo>
                <a:lnTo>
                  <a:pt x="362788" y="5365372"/>
                </a:lnTo>
                <a:lnTo>
                  <a:pt x="339705" y="5410413"/>
                </a:lnTo>
                <a:lnTo>
                  <a:pt x="316795" y="5455546"/>
                </a:lnTo>
                <a:lnTo>
                  <a:pt x="294055" y="5500771"/>
                </a:lnTo>
                <a:lnTo>
                  <a:pt x="271488" y="5546086"/>
                </a:lnTo>
                <a:lnTo>
                  <a:pt x="249093" y="5591493"/>
                </a:lnTo>
                <a:lnTo>
                  <a:pt x="226870" y="5636989"/>
                </a:lnTo>
                <a:lnTo>
                  <a:pt x="204820" y="5682575"/>
                </a:lnTo>
                <a:lnTo>
                  <a:pt x="182943" y="5728250"/>
                </a:lnTo>
                <a:lnTo>
                  <a:pt x="161239" y="5774014"/>
                </a:lnTo>
                <a:lnTo>
                  <a:pt x="139710" y="5819866"/>
                </a:lnTo>
                <a:lnTo>
                  <a:pt x="118354" y="5865806"/>
                </a:lnTo>
                <a:lnTo>
                  <a:pt x="97172" y="5911834"/>
                </a:lnTo>
                <a:lnTo>
                  <a:pt x="76165" y="5957948"/>
                </a:lnTo>
                <a:lnTo>
                  <a:pt x="55333" y="6004148"/>
                </a:lnTo>
                <a:lnTo>
                  <a:pt x="34676" y="6050435"/>
                </a:lnTo>
                <a:lnTo>
                  <a:pt x="14194" y="6096806"/>
                </a:lnTo>
                <a:lnTo>
                  <a:pt x="0" y="6129282"/>
                </a:lnTo>
                <a:lnTo>
                  <a:pt x="5451523" y="6129282"/>
                </a:lnTo>
                <a:lnTo>
                  <a:pt x="54671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54184" y="4161069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80597" y="5542838"/>
            <a:ext cx="221097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84621" y="5212308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27839" y="4380608"/>
            <a:ext cx="221097" cy="221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0597" y="4216226"/>
            <a:ext cx="221097" cy="221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060494" y="4990083"/>
            <a:ext cx="221108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40402" y="5763939"/>
            <a:ext cx="221105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67369" y="5321736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69094" y="6667516"/>
            <a:ext cx="221108" cy="221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32876" y="5034303"/>
            <a:ext cx="221105" cy="2211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11781" y="5428827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57003" y="6228254"/>
            <a:ext cx="221105" cy="2211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02108" y="726855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72598" y="842156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252506" y="8041289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3415" y="8096970"/>
            <a:ext cx="221108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63059" y="6608891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672598" y="6720340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810300" y="8849929"/>
            <a:ext cx="221097" cy="2211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640402" y="7311653"/>
            <a:ext cx="221105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06305" y="7864408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26358" y="7392095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08916" y="5548881"/>
            <a:ext cx="221101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12949" y="5218352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56161" y="4386651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8916" y="4222270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88823" y="499612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68728" y="5769983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95691" y="5327779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97421" y="6673560"/>
            <a:ext cx="221101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61202" y="504034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40101" y="5434869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85329" y="623429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30433" y="7274600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0921" y="8427610"/>
            <a:ext cx="221102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80828" y="8047332"/>
            <a:ext cx="221101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61743" y="8103013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91379" y="6614934"/>
            <a:ext cx="221101" cy="221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00921" y="6726384"/>
            <a:ext cx="221102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38624" y="8855973"/>
            <a:ext cx="221102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68728" y="7317696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34629" y="7870451"/>
            <a:ext cx="221101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54685" y="7398137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714996" y="2783026"/>
            <a:ext cx="68319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5" dirty="0">
                <a:latin typeface="Calibri"/>
                <a:cs typeface="Calibri"/>
              </a:rPr>
              <a:t>How </a:t>
            </a:r>
            <a:r>
              <a:rPr sz="4950" spc="100" dirty="0">
                <a:latin typeface="Calibri"/>
                <a:cs typeface="Calibri"/>
              </a:rPr>
              <a:t>"good" </a:t>
            </a:r>
            <a:r>
              <a:rPr sz="4950" spc="105" dirty="0">
                <a:latin typeface="Calibri"/>
                <a:cs typeface="Calibri"/>
              </a:rPr>
              <a:t>is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82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model?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80597" y="5542838"/>
            <a:ext cx="221097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84621" y="5212308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27839" y="4380608"/>
            <a:ext cx="221097" cy="221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80597" y="4216226"/>
            <a:ext cx="221097" cy="221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060494" y="4990083"/>
            <a:ext cx="221108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40402" y="5763939"/>
            <a:ext cx="221105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67369" y="5321736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69094" y="6667516"/>
            <a:ext cx="221108" cy="221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932876" y="5034303"/>
            <a:ext cx="221105" cy="2211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11781" y="5428827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57003" y="6228254"/>
            <a:ext cx="221105" cy="2211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02108" y="726855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72598" y="842156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52506" y="8041289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33415" y="8096970"/>
            <a:ext cx="221108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363059" y="6608891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72598" y="6720340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810300" y="8849929"/>
            <a:ext cx="221097" cy="2211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640402" y="7311653"/>
            <a:ext cx="221105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06305" y="7864408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26358" y="7392095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08916" y="5548881"/>
            <a:ext cx="221101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2949" y="5218352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56161" y="4386651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08916" y="4222270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88823" y="499612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68728" y="5769983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95691" y="5327779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97421" y="6673560"/>
            <a:ext cx="221101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61202" y="504034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40101" y="5434869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85329" y="623429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30433" y="7274600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00921" y="8427610"/>
            <a:ext cx="221102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0828" y="8047332"/>
            <a:ext cx="221101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61743" y="8103013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91379" y="6614934"/>
            <a:ext cx="221101" cy="221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0921" y="6726384"/>
            <a:ext cx="221102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38624" y="8855973"/>
            <a:ext cx="221102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68728" y="7317696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4629" y="7870451"/>
            <a:ext cx="221101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54685" y="7398137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14996" y="2783026"/>
            <a:ext cx="62579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latin typeface="Calibri"/>
                <a:cs typeface="Calibri"/>
              </a:rPr>
              <a:t>What </a:t>
            </a:r>
            <a:r>
              <a:rPr sz="4950" spc="15" dirty="0">
                <a:latin typeface="Calibri"/>
                <a:cs typeface="Calibri"/>
              </a:rPr>
              <a:t>are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385" dirty="0">
                <a:latin typeface="Calibri"/>
                <a:cs typeface="Calibri"/>
              </a:rPr>
              <a:t> </a:t>
            </a:r>
            <a:r>
              <a:rPr sz="4950" b="1" spc="130" dirty="0">
                <a:solidFill>
                  <a:srgbClr val="99BC7B"/>
                </a:solidFill>
                <a:latin typeface="Calibri"/>
                <a:cs typeface="Calibri"/>
              </a:rPr>
              <a:t>residuals</a:t>
            </a:r>
            <a:r>
              <a:rPr sz="4950" spc="130" dirty="0">
                <a:latin typeface="Calibri"/>
                <a:cs typeface="Calibri"/>
              </a:rPr>
              <a:t>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254184" y="4161069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  <p:sp>
        <p:nvSpPr>
          <p:cNvPr id="52" name="object 52"/>
          <p:cNvSpPr/>
          <p:nvPr/>
        </p:nvSpPr>
        <p:spPr>
          <a:xfrm>
            <a:off x="14416859" y="7972917"/>
            <a:ext cx="0" cy="877569"/>
          </a:xfrm>
          <a:custGeom>
            <a:avLst/>
            <a:gdLst/>
            <a:ahLst/>
            <a:cxnLst/>
            <a:rect l="l" t="t" r="r" b="b"/>
            <a:pathLst>
              <a:path h="877570">
                <a:moveTo>
                  <a:pt x="0" y="87735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743969" y="8211131"/>
            <a:ext cx="0" cy="289560"/>
          </a:xfrm>
          <a:custGeom>
            <a:avLst/>
            <a:gdLst/>
            <a:ahLst/>
            <a:cxnLst/>
            <a:rect l="l" t="t" r="r" b="b"/>
            <a:pathLst>
              <a:path h="289559">
                <a:moveTo>
                  <a:pt x="0" y="28922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920855" y="8305368"/>
            <a:ext cx="0" cy="661035"/>
          </a:xfrm>
          <a:custGeom>
            <a:avLst/>
            <a:gdLst/>
            <a:ahLst/>
            <a:cxnLst/>
            <a:rect l="l" t="t" r="r" b="b"/>
            <a:pathLst>
              <a:path h="661034">
                <a:moveTo>
                  <a:pt x="0" y="660846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363049" y="7823900"/>
            <a:ext cx="0" cy="334010"/>
          </a:xfrm>
          <a:custGeom>
            <a:avLst/>
            <a:gdLst/>
            <a:ahLst/>
            <a:cxnLst/>
            <a:rect l="l" t="t" r="r" b="b"/>
            <a:pathLst>
              <a:path h="334009">
                <a:moveTo>
                  <a:pt x="0" y="33353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783152" y="7377726"/>
            <a:ext cx="0" cy="1163320"/>
          </a:xfrm>
          <a:custGeom>
            <a:avLst/>
            <a:gdLst/>
            <a:ahLst/>
            <a:cxnLst/>
            <a:rect l="l" t="t" r="r" b="b"/>
            <a:pathLst>
              <a:path h="1163320">
                <a:moveTo>
                  <a:pt x="0" y="116305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73602" y="6721647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21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783152" y="6842062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532935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36911" y="6993890"/>
            <a:ext cx="0" cy="512445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51199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412663" y="6693209"/>
            <a:ext cx="0" cy="702945"/>
          </a:xfrm>
          <a:custGeom>
            <a:avLst/>
            <a:gdLst/>
            <a:ahLst/>
            <a:cxnLst/>
            <a:rect l="l" t="t" r="r" b="b"/>
            <a:pathLst>
              <a:path h="702945">
                <a:moveTo>
                  <a:pt x="0" y="70273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667554" y="6340190"/>
            <a:ext cx="0" cy="85090"/>
          </a:xfrm>
          <a:custGeom>
            <a:avLst/>
            <a:gdLst/>
            <a:ahLst/>
            <a:cxnLst/>
            <a:rect l="l" t="t" r="r" b="b"/>
            <a:pathLst>
              <a:path h="85089">
                <a:moveTo>
                  <a:pt x="0" y="84699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379649" y="5654369"/>
            <a:ext cx="0" cy="1132205"/>
          </a:xfrm>
          <a:custGeom>
            <a:avLst/>
            <a:gdLst/>
            <a:ahLst/>
            <a:cxnLst/>
            <a:rect l="l" t="t" r="r" b="b"/>
            <a:pathLst>
              <a:path h="1132204">
                <a:moveTo>
                  <a:pt x="0" y="113164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822325" y="5544424"/>
            <a:ext cx="0" cy="702945"/>
          </a:xfrm>
          <a:custGeom>
            <a:avLst/>
            <a:gdLst/>
            <a:ahLst/>
            <a:cxnLst/>
            <a:rect l="l" t="t" r="r" b="b"/>
            <a:pathLst>
              <a:path h="702945">
                <a:moveTo>
                  <a:pt x="0" y="702729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277913" y="5439716"/>
            <a:ext cx="0" cy="1402080"/>
          </a:xfrm>
          <a:custGeom>
            <a:avLst/>
            <a:gdLst/>
            <a:ahLst/>
            <a:cxnLst/>
            <a:rect l="l" t="t" r="r" b="b"/>
            <a:pathLst>
              <a:path h="1402079">
                <a:moveTo>
                  <a:pt x="0" y="1401582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43429" y="5143913"/>
            <a:ext cx="0" cy="877569"/>
          </a:xfrm>
          <a:custGeom>
            <a:avLst/>
            <a:gdLst/>
            <a:ahLst/>
            <a:cxnLst/>
            <a:rect l="l" t="t" r="r" b="b"/>
            <a:pathLst>
              <a:path h="877570">
                <a:moveTo>
                  <a:pt x="0" y="87735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750956" y="5254205"/>
            <a:ext cx="0" cy="627380"/>
          </a:xfrm>
          <a:custGeom>
            <a:avLst/>
            <a:gdLst/>
            <a:ahLst/>
            <a:cxnLst/>
            <a:rect l="l" t="t" r="r" b="b"/>
            <a:pathLst>
              <a:path h="627379">
                <a:moveTo>
                  <a:pt x="0" y="627227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795175" y="5200714"/>
            <a:ext cx="0" cy="128905"/>
          </a:xfrm>
          <a:custGeom>
            <a:avLst/>
            <a:gdLst/>
            <a:ahLst/>
            <a:cxnLst/>
            <a:rect l="l" t="t" r="r" b="b"/>
            <a:pathLst>
              <a:path h="128904">
                <a:moveTo>
                  <a:pt x="0" y="12838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171048" y="4797491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320634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591141" y="4342890"/>
            <a:ext cx="0" cy="1319530"/>
          </a:xfrm>
          <a:custGeom>
            <a:avLst/>
            <a:gdLst/>
            <a:ahLst/>
            <a:cxnLst/>
            <a:rect l="l" t="t" r="r" b="b"/>
            <a:pathLst>
              <a:path h="1319529">
                <a:moveTo>
                  <a:pt x="0" y="131921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038393" y="4488755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2865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750956" y="5244249"/>
            <a:ext cx="0" cy="2189480"/>
          </a:xfrm>
          <a:custGeom>
            <a:avLst/>
            <a:gdLst/>
            <a:ahLst/>
            <a:cxnLst/>
            <a:rect l="l" t="t" r="r" b="b"/>
            <a:pathLst>
              <a:path h="2189479">
                <a:moveTo>
                  <a:pt x="0" y="218911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</TotalTime>
  <Words>1886</Words>
  <Application>Microsoft Office PowerPoint</Application>
  <PresentationFormat>Custom</PresentationFormat>
  <Paragraphs>557</Paragraphs>
  <Slides>58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SimSun</vt:lpstr>
      <vt:lpstr>Arial</vt:lpstr>
      <vt:lpstr>Calibri</vt:lpstr>
      <vt:lpstr>Courier New</vt:lpstr>
      <vt:lpstr>Simplified Arabic Fixed</vt:lpstr>
      <vt:lpstr>Times New Roman</vt:lpstr>
      <vt:lpstr>Trebuchet MS</vt:lpstr>
      <vt:lpstr>Office Theme</vt:lpstr>
      <vt:lpstr>PowerPoint Presentation</vt:lpstr>
      <vt:lpstr>Navigate to the 04-Model folder.  Open 04-Model-Exercises.Rmd</vt:lpstr>
      <vt:lpstr>The basics</vt:lpstr>
      <vt:lpstr>Models</vt:lpstr>
      <vt:lpstr>Models</vt:lpstr>
      <vt:lpstr>Models</vt:lpstr>
      <vt:lpstr>Models</vt:lpstr>
      <vt:lpstr>Models</vt:lpstr>
      <vt:lpstr>Models</vt:lpstr>
      <vt:lpstr>Models</vt:lpstr>
      <vt:lpstr>hm Algorithm</vt:lpstr>
      <vt:lpstr>(Popular) modeling functions in R</vt:lpstr>
      <vt:lpstr>(Popular) modeling functions in R</vt:lpstr>
      <vt:lpstr>wages.xlsx</vt:lpstr>
      <vt:lpstr>Your Turn 1</vt:lpstr>
      <vt:lpstr>wages</vt:lpstr>
      <vt:lpstr>PowerPoint Presentation</vt:lpstr>
      <vt:lpstr>lm()</vt:lpstr>
      <vt:lpstr>lm()</vt:lpstr>
      <vt:lpstr>formulas</vt:lpstr>
      <vt:lpstr>Your Turn 2</vt:lpstr>
      <vt:lpstr>mod_e &lt;- lm(log(income) ~ education, data = wages) mod_e</vt:lpstr>
      <vt:lpstr>.</vt:lpstr>
      <vt:lpstr>broom</vt:lpstr>
      <vt:lpstr>broom</vt:lpstr>
      <vt:lpstr>broom</vt:lpstr>
      <vt:lpstr>tidy()</vt:lpstr>
      <vt:lpstr>glance</vt:lpstr>
      <vt:lpstr>augment()</vt:lpstr>
      <vt:lpstr>augment()</vt:lpstr>
      <vt:lpstr>Your Turn 3</vt:lpstr>
      <vt:lpstr>mod_h &lt;- wages %&gt;% lm(log(income) ~ height, data = .) mod_h %&gt;%</vt:lpstr>
      <vt:lpstr>mod_h %&gt;%</vt:lpstr>
      <vt:lpstr>multivariate regression</vt:lpstr>
      <vt:lpstr>PowerPoint Presentation</vt:lpstr>
      <vt:lpstr>mod_eh &lt;- wages %&gt;%</vt:lpstr>
      <vt:lpstr>Your Turn 4</vt:lpstr>
      <vt:lpstr>PowerPoint Presentation</vt:lpstr>
      <vt:lpstr>p.value  9.41e-134</vt:lpstr>
      <vt:lpstr>model visualization</vt:lpstr>
      <vt:lpstr>Your Turn 5</vt:lpstr>
      <vt:lpstr>PowerPoint Presentation</vt:lpstr>
      <vt:lpstr>geom_smooth()</vt:lpstr>
      <vt:lpstr>modelr</vt:lpstr>
      <vt:lpstr>add_predictions()</vt:lpstr>
      <vt:lpstr>wages %&gt;% add_predictions(mod_h)</vt:lpstr>
      <vt:lpstr>add_residuals()</vt:lpstr>
      <vt:lpstr>wages %&gt;% add_residuals(mod_h)</vt:lpstr>
      <vt:lpstr>PowerPoint Presentation</vt:lpstr>
      <vt:lpstr>PowerPoint Presentation</vt:lpstr>
      <vt:lpstr>PowerPoint Presentation</vt:lpstr>
      <vt:lpstr>spread_residuals()</vt:lpstr>
      <vt:lpstr>PowerPoint Presentation</vt:lpstr>
      <vt:lpstr>gather_residuals()</vt:lpstr>
      <vt:lpstr>PowerPoint Presentation</vt:lpstr>
      <vt:lpstr>Predications</vt:lpstr>
      <vt:lpstr>Recap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3</cp:revision>
  <dcterms:created xsi:type="dcterms:W3CDTF">2019-10-29T13:56:49Z</dcterms:created>
  <dcterms:modified xsi:type="dcterms:W3CDTF">2024-09-12T17:47:36Z</dcterms:modified>
</cp:coreProperties>
</file>